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7.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2"/>
  </p:notesMasterIdLst>
  <p:handoutMasterIdLst>
    <p:handoutMasterId r:id="rId53"/>
  </p:handoutMasterIdLst>
  <p:sldIdLst>
    <p:sldId id="256" r:id="rId2"/>
    <p:sldId id="257" r:id="rId3"/>
    <p:sldId id="301" r:id="rId4"/>
    <p:sldId id="340" r:id="rId5"/>
    <p:sldId id="342" r:id="rId6"/>
    <p:sldId id="341" r:id="rId7"/>
    <p:sldId id="398" r:id="rId8"/>
    <p:sldId id="267" r:id="rId9"/>
    <p:sldId id="346" r:id="rId10"/>
    <p:sldId id="343" r:id="rId11"/>
    <p:sldId id="344" r:id="rId12"/>
    <p:sldId id="353" r:id="rId13"/>
    <p:sldId id="370" r:id="rId14"/>
    <p:sldId id="347" r:id="rId15"/>
    <p:sldId id="352" r:id="rId16"/>
    <p:sldId id="351" r:id="rId17"/>
    <p:sldId id="349" r:id="rId18"/>
    <p:sldId id="373" r:id="rId19"/>
    <p:sldId id="374" r:id="rId20"/>
    <p:sldId id="386" r:id="rId21"/>
    <p:sldId id="268" r:id="rId22"/>
    <p:sldId id="356" r:id="rId23"/>
    <p:sldId id="397" r:id="rId24"/>
    <p:sldId id="375" r:id="rId25"/>
    <p:sldId id="387" r:id="rId26"/>
    <p:sldId id="377" r:id="rId27"/>
    <p:sldId id="376" r:id="rId28"/>
    <p:sldId id="378" r:id="rId29"/>
    <p:sldId id="379" r:id="rId30"/>
    <p:sldId id="380" r:id="rId31"/>
    <p:sldId id="381" r:id="rId32"/>
    <p:sldId id="382" r:id="rId33"/>
    <p:sldId id="383" r:id="rId34"/>
    <p:sldId id="384" r:id="rId35"/>
    <p:sldId id="392" r:id="rId36"/>
    <p:sldId id="385" r:id="rId37"/>
    <p:sldId id="261" r:id="rId38"/>
    <p:sldId id="296" r:id="rId39"/>
    <p:sldId id="331" r:id="rId40"/>
    <p:sldId id="332" r:id="rId41"/>
    <p:sldId id="333" r:id="rId42"/>
    <p:sldId id="336" r:id="rId43"/>
    <p:sldId id="338" r:id="rId44"/>
    <p:sldId id="339" r:id="rId45"/>
    <p:sldId id="337" r:id="rId46"/>
    <p:sldId id="393" r:id="rId47"/>
    <p:sldId id="394" r:id="rId48"/>
    <p:sldId id="388" r:id="rId49"/>
    <p:sldId id="389" r:id="rId50"/>
    <p:sldId id="396" r:id="rId51"/>
  </p:sldIdLst>
  <p:sldSz cx="12192000" cy="6858000"/>
  <p:notesSz cx="9874250" cy="6797675"/>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Gourdon" initials="PG" lastIdx="3" clrIdx="0">
    <p:extLst>
      <p:ext uri="{19B8F6BF-5375-455C-9EA6-DF929625EA0E}">
        <p15:presenceInfo xmlns:p15="http://schemas.microsoft.com/office/powerpoint/2012/main" userId="96346c7b1abee39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69" autoAdjust="0"/>
    <p:restoredTop sz="78216" autoAdjust="0"/>
  </p:normalViewPr>
  <p:slideViewPr>
    <p:cSldViewPr snapToGrid="0">
      <p:cViewPr varScale="1">
        <p:scale>
          <a:sx n="91" d="100"/>
          <a:sy n="91" d="100"/>
        </p:scale>
        <p:origin x="1350"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9" d="100"/>
          <a:sy n="89" d="100"/>
        </p:scale>
        <p:origin x="3036"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paulgourdon:Desktop:Th&#232;se:BD_R&#233;seaux_Villes:NodesUrbactGraph.csv"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fr-FR" dirty="0" err="1" smtClean="0">
                <a:solidFill>
                  <a:schemeClr val="tx1">
                    <a:lumMod val="65000"/>
                    <a:lumOff val="35000"/>
                  </a:schemeClr>
                </a:solidFill>
              </a:rPr>
              <a:t>Involved</a:t>
            </a:r>
            <a:r>
              <a:rPr lang="fr-FR" baseline="0" dirty="0" smtClean="0">
                <a:solidFill>
                  <a:schemeClr val="tx1">
                    <a:lumMod val="65000"/>
                    <a:lumOff val="35000"/>
                  </a:schemeClr>
                </a:solidFill>
              </a:rPr>
              <a:t> </a:t>
            </a:r>
            <a:r>
              <a:rPr lang="fr-FR" baseline="0" dirty="0" err="1" smtClean="0">
                <a:solidFill>
                  <a:schemeClr val="tx1">
                    <a:lumMod val="65000"/>
                    <a:lumOff val="35000"/>
                  </a:schemeClr>
                </a:solidFill>
              </a:rPr>
              <a:t>Cities</a:t>
            </a:r>
            <a:r>
              <a:rPr lang="fr-FR" baseline="0" dirty="0" smtClean="0">
                <a:solidFill>
                  <a:schemeClr val="tx1">
                    <a:lumMod val="65000"/>
                    <a:lumOff val="35000"/>
                  </a:schemeClr>
                </a:solidFill>
              </a:rPr>
              <a:t> per Country</a:t>
            </a:r>
            <a:endParaRPr lang="fr-FR" dirty="0">
              <a:solidFill>
                <a:schemeClr val="tx1">
                  <a:lumMod val="65000"/>
                  <a:lumOff val="35000"/>
                </a:schemeClr>
              </a:solidFill>
            </a:endParaRPr>
          </a:p>
        </c:rich>
      </c:tx>
      <c:layout>
        <c:manualLayout>
          <c:xMode val="edge"/>
          <c:yMode val="edge"/>
          <c:x val="0.27209166769702825"/>
          <c:y val="1.7331460079984005E-2"/>
        </c:manualLayout>
      </c:layout>
      <c:overlay val="0"/>
    </c:title>
    <c:autoTitleDeleted val="0"/>
    <c:plotArea>
      <c:layout>
        <c:manualLayout>
          <c:layoutTarget val="inner"/>
          <c:xMode val="edge"/>
          <c:yMode val="edge"/>
          <c:x val="9.5239928640356075E-2"/>
          <c:y val="1.7931072718725752E-2"/>
          <c:w val="0.89770703662391904"/>
          <c:h val="0.83834485478047638"/>
        </c:manualLayout>
      </c:layout>
      <c:barChart>
        <c:barDir val="col"/>
        <c:grouping val="clustered"/>
        <c:varyColors val="0"/>
        <c:ser>
          <c:idx val="0"/>
          <c:order val="0"/>
          <c:invertIfNegative val="0"/>
          <c:cat>
            <c:strRef>
              <c:f>Feuil2!$A$5:$A$33</c:f>
              <c:strCache>
                <c:ptCount val="29"/>
                <c:pt idx="0">
                  <c:v>IT</c:v>
                </c:pt>
                <c:pt idx="1">
                  <c:v>ES</c:v>
                </c:pt>
                <c:pt idx="2">
                  <c:v>FR</c:v>
                </c:pt>
                <c:pt idx="3">
                  <c:v>DE</c:v>
                </c:pt>
                <c:pt idx="4">
                  <c:v>UK</c:v>
                </c:pt>
                <c:pt idx="5">
                  <c:v>PL</c:v>
                </c:pt>
                <c:pt idx="6">
                  <c:v>RO</c:v>
                </c:pt>
                <c:pt idx="7">
                  <c:v>GR</c:v>
                </c:pt>
                <c:pt idx="8">
                  <c:v>PT</c:v>
                </c:pt>
                <c:pt idx="9">
                  <c:v>NL</c:v>
                </c:pt>
                <c:pt idx="10">
                  <c:v>SE</c:v>
                </c:pt>
                <c:pt idx="11">
                  <c:v>HU</c:v>
                </c:pt>
                <c:pt idx="12">
                  <c:v>BE</c:v>
                </c:pt>
                <c:pt idx="13">
                  <c:v>HR</c:v>
                </c:pt>
                <c:pt idx="14">
                  <c:v>CZ</c:v>
                </c:pt>
                <c:pt idx="15">
                  <c:v>DK</c:v>
                </c:pt>
                <c:pt idx="16">
                  <c:v>IE</c:v>
                </c:pt>
                <c:pt idx="17">
                  <c:v>BG</c:v>
                </c:pt>
                <c:pt idx="18">
                  <c:v>LT</c:v>
                </c:pt>
                <c:pt idx="19">
                  <c:v>LV</c:v>
                </c:pt>
                <c:pt idx="20">
                  <c:v>AT</c:v>
                </c:pt>
                <c:pt idx="21">
                  <c:v>FI</c:v>
                </c:pt>
                <c:pt idx="22">
                  <c:v>NO</c:v>
                </c:pt>
                <c:pt idx="23">
                  <c:v>SI</c:v>
                </c:pt>
                <c:pt idx="24">
                  <c:v>CH</c:v>
                </c:pt>
                <c:pt idx="25">
                  <c:v>CY</c:v>
                </c:pt>
                <c:pt idx="26">
                  <c:v>MT</c:v>
                </c:pt>
                <c:pt idx="27">
                  <c:v>EE</c:v>
                </c:pt>
                <c:pt idx="28">
                  <c:v>SK</c:v>
                </c:pt>
              </c:strCache>
            </c:strRef>
          </c:cat>
          <c:val>
            <c:numRef>
              <c:f>Feuil2!$B$5:$B$33</c:f>
              <c:numCache>
                <c:formatCode>General</c:formatCode>
                <c:ptCount val="29"/>
                <c:pt idx="0">
                  <c:v>45</c:v>
                </c:pt>
                <c:pt idx="1">
                  <c:v>44</c:v>
                </c:pt>
                <c:pt idx="2">
                  <c:v>35</c:v>
                </c:pt>
                <c:pt idx="3">
                  <c:v>29</c:v>
                </c:pt>
                <c:pt idx="4">
                  <c:v>29</c:v>
                </c:pt>
                <c:pt idx="5">
                  <c:v>27</c:v>
                </c:pt>
                <c:pt idx="6">
                  <c:v>23</c:v>
                </c:pt>
                <c:pt idx="7">
                  <c:v>22</c:v>
                </c:pt>
                <c:pt idx="8">
                  <c:v>18</c:v>
                </c:pt>
                <c:pt idx="9">
                  <c:v>14</c:v>
                </c:pt>
                <c:pt idx="10">
                  <c:v>14</c:v>
                </c:pt>
                <c:pt idx="11">
                  <c:v>13</c:v>
                </c:pt>
                <c:pt idx="12">
                  <c:v>10</c:v>
                </c:pt>
                <c:pt idx="13">
                  <c:v>10</c:v>
                </c:pt>
                <c:pt idx="14">
                  <c:v>9</c:v>
                </c:pt>
                <c:pt idx="15">
                  <c:v>7</c:v>
                </c:pt>
                <c:pt idx="16">
                  <c:v>7</c:v>
                </c:pt>
                <c:pt idx="17">
                  <c:v>6</c:v>
                </c:pt>
                <c:pt idx="18">
                  <c:v>6</c:v>
                </c:pt>
                <c:pt idx="19">
                  <c:v>6</c:v>
                </c:pt>
                <c:pt idx="20">
                  <c:v>5</c:v>
                </c:pt>
                <c:pt idx="21">
                  <c:v>5</c:v>
                </c:pt>
                <c:pt idx="22">
                  <c:v>5</c:v>
                </c:pt>
                <c:pt idx="23">
                  <c:v>5</c:v>
                </c:pt>
                <c:pt idx="24">
                  <c:v>3</c:v>
                </c:pt>
                <c:pt idx="25">
                  <c:v>3</c:v>
                </c:pt>
                <c:pt idx="26">
                  <c:v>3</c:v>
                </c:pt>
                <c:pt idx="27">
                  <c:v>2</c:v>
                </c:pt>
                <c:pt idx="28">
                  <c:v>2</c:v>
                </c:pt>
              </c:numCache>
            </c:numRef>
          </c:val>
        </c:ser>
        <c:dLbls>
          <c:showLegendKey val="0"/>
          <c:showVal val="0"/>
          <c:showCatName val="0"/>
          <c:showSerName val="0"/>
          <c:showPercent val="0"/>
          <c:showBubbleSize val="0"/>
        </c:dLbls>
        <c:gapWidth val="150"/>
        <c:axId val="-1957516080"/>
        <c:axId val="-1957505200"/>
      </c:barChart>
      <c:catAx>
        <c:axId val="-1957516080"/>
        <c:scaling>
          <c:orientation val="minMax"/>
        </c:scaling>
        <c:delete val="0"/>
        <c:axPos val="b"/>
        <c:title>
          <c:tx>
            <c:rich>
              <a:bodyPr/>
              <a:lstStyle/>
              <a:p>
                <a:pPr>
                  <a:defRPr/>
                </a:pPr>
                <a:r>
                  <a:rPr lang="fr-FR" dirty="0" smtClean="0"/>
                  <a:t>Country</a:t>
                </a:r>
                <a:endParaRPr lang="fr-FR" dirty="0"/>
              </a:p>
            </c:rich>
          </c:tx>
          <c:layout>
            <c:manualLayout>
              <c:xMode val="edge"/>
              <c:yMode val="edge"/>
              <c:x val="0.48465623315761303"/>
              <c:y val="0.93488158131373233"/>
            </c:manualLayout>
          </c:layout>
          <c:overlay val="0"/>
        </c:title>
        <c:numFmt formatCode="General" sourceLinked="0"/>
        <c:majorTickMark val="out"/>
        <c:minorTickMark val="none"/>
        <c:tickLblPos val="nextTo"/>
        <c:crossAx val="-1957505200"/>
        <c:crosses val="autoZero"/>
        <c:auto val="1"/>
        <c:lblAlgn val="ctr"/>
        <c:lblOffset val="100"/>
        <c:noMultiLvlLbl val="0"/>
      </c:catAx>
      <c:valAx>
        <c:axId val="-1957505200"/>
        <c:scaling>
          <c:orientation val="minMax"/>
        </c:scaling>
        <c:delete val="0"/>
        <c:axPos val="l"/>
        <c:majorGridlines/>
        <c:title>
          <c:tx>
            <c:rich>
              <a:bodyPr/>
              <a:lstStyle/>
              <a:p>
                <a:pPr>
                  <a:defRPr/>
                </a:pPr>
                <a:r>
                  <a:rPr lang="fr-FR" dirty="0" err="1" smtClean="0"/>
                  <a:t>Cities</a:t>
                </a:r>
                <a:r>
                  <a:rPr lang="fr-FR" baseline="0" dirty="0" smtClean="0"/>
                  <a:t> </a:t>
                </a:r>
                <a:r>
                  <a:rPr lang="fr-FR" baseline="0" dirty="0" err="1" smtClean="0"/>
                  <a:t>involved</a:t>
                </a:r>
                <a:r>
                  <a:rPr lang="fr-FR" baseline="0" dirty="0" smtClean="0"/>
                  <a:t> in </a:t>
                </a:r>
                <a:r>
                  <a:rPr lang="fr-FR" baseline="0" dirty="0" err="1" smtClean="0"/>
                  <a:t>Urbact</a:t>
                </a:r>
                <a:r>
                  <a:rPr lang="fr-FR" baseline="0" dirty="0" smtClean="0"/>
                  <a:t> </a:t>
                </a:r>
                <a:r>
                  <a:rPr lang="fr-FR" baseline="0" dirty="0" err="1" smtClean="0"/>
                  <a:t>Projects</a:t>
                </a:r>
                <a:endParaRPr lang="fr-FR" dirty="0"/>
              </a:p>
            </c:rich>
          </c:tx>
          <c:layout>
            <c:manualLayout>
              <c:xMode val="edge"/>
              <c:yMode val="edge"/>
              <c:x val="7.2515587899096897E-3"/>
              <c:y val="0.12719790548622592"/>
            </c:manualLayout>
          </c:layout>
          <c:overlay val="0"/>
        </c:title>
        <c:numFmt formatCode="General" sourceLinked="1"/>
        <c:majorTickMark val="out"/>
        <c:minorTickMark val="none"/>
        <c:tickLblPos val="nextTo"/>
        <c:crossAx val="-1957516080"/>
        <c:crosses val="autoZero"/>
        <c:crossBetween val="between"/>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1F930B-EB6B-42AC-9C5A-0BC087BE0DC7}" type="doc">
      <dgm:prSet loTypeId="urn:microsoft.com/office/officeart/2009/3/layout/CircleRelationship" loCatId="relationship" qsTypeId="urn:microsoft.com/office/officeart/2005/8/quickstyle/simple1" qsCatId="simple" csTypeId="urn:microsoft.com/office/officeart/2005/8/colors/accent1_2" csCatId="accent1" phldr="1"/>
      <dgm:spPr/>
      <dgm:t>
        <a:bodyPr/>
        <a:lstStyle/>
        <a:p>
          <a:endParaRPr lang="fr-FR"/>
        </a:p>
      </dgm:t>
    </dgm:pt>
    <dgm:pt modelId="{AF953128-996B-47FC-A592-BEFE67985BED}">
      <dgm:prSet phldrT="[Texte]" custT="1"/>
      <dgm:spPr>
        <a:ln>
          <a:solidFill>
            <a:schemeClr val="bg1"/>
          </a:solidFill>
        </a:ln>
      </dgm:spPr>
      <dgm:t>
        <a:bodyPr/>
        <a:lstStyle/>
        <a:p>
          <a:r>
            <a:rPr lang="fr-FR" sz="2000" dirty="0" smtClean="0">
              <a:solidFill>
                <a:schemeClr val="bg1">
                  <a:lumMod val="50000"/>
                </a:schemeClr>
              </a:solidFill>
            </a:rPr>
            <a:t>Convergence / Différenciation</a:t>
          </a:r>
          <a:endParaRPr lang="fr-FR" sz="2000" dirty="0">
            <a:solidFill>
              <a:schemeClr val="bg1">
                <a:lumMod val="50000"/>
              </a:schemeClr>
            </a:solidFill>
          </a:endParaRPr>
        </a:p>
      </dgm:t>
    </dgm:pt>
    <dgm:pt modelId="{571D2261-5993-451C-9F30-09F1883D81AD}" type="parTrans" cxnId="{B61DD9E6-7370-41AA-BCA5-5359666BD30C}">
      <dgm:prSet/>
      <dgm:spPr/>
      <dgm:t>
        <a:bodyPr/>
        <a:lstStyle/>
        <a:p>
          <a:endParaRPr lang="fr-FR">
            <a:solidFill>
              <a:schemeClr val="bg1">
                <a:lumMod val="50000"/>
              </a:schemeClr>
            </a:solidFill>
          </a:endParaRPr>
        </a:p>
      </dgm:t>
    </dgm:pt>
    <dgm:pt modelId="{C0DAA47D-EB5F-40B8-924F-B24B2B8DD452}" type="sibTrans" cxnId="{B61DD9E6-7370-41AA-BCA5-5359666BD30C}">
      <dgm:prSet/>
      <dgm:spPr/>
      <dgm:t>
        <a:bodyPr/>
        <a:lstStyle/>
        <a:p>
          <a:endParaRPr lang="fr-FR">
            <a:solidFill>
              <a:schemeClr val="bg1">
                <a:lumMod val="50000"/>
              </a:schemeClr>
            </a:solidFill>
          </a:endParaRPr>
        </a:p>
      </dgm:t>
    </dgm:pt>
    <dgm:pt modelId="{2D067372-F7BC-4265-AAF6-40475E96A80B}">
      <dgm:prSet phldrT="[Texte]" custT="1"/>
      <dgm:spPr>
        <a:ln>
          <a:solidFill>
            <a:schemeClr val="bg1"/>
          </a:solidFill>
        </a:ln>
      </dgm:spPr>
      <dgm:t>
        <a:bodyPr/>
        <a:lstStyle/>
        <a:p>
          <a:r>
            <a:rPr lang="fr-FR" sz="1200" dirty="0" err="1" smtClean="0">
              <a:solidFill>
                <a:schemeClr val="bg1">
                  <a:lumMod val="50000"/>
                </a:schemeClr>
              </a:solidFill>
            </a:rPr>
            <a:t>Urban</a:t>
          </a:r>
          <a:r>
            <a:rPr lang="fr-FR" sz="1200" dirty="0" smtClean="0">
              <a:solidFill>
                <a:schemeClr val="bg1">
                  <a:lumMod val="50000"/>
                </a:schemeClr>
              </a:solidFill>
            </a:rPr>
            <a:t> </a:t>
          </a:r>
          <a:r>
            <a:rPr lang="fr-FR" sz="1200" dirty="0" err="1" smtClean="0">
              <a:solidFill>
                <a:schemeClr val="bg1">
                  <a:lumMod val="50000"/>
                </a:schemeClr>
              </a:solidFill>
            </a:rPr>
            <a:t>Policies</a:t>
          </a:r>
          <a:r>
            <a:rPr lang="fr-FR" sz="1200" dirty="0" smtClean="0">
              <a:solidFill>
                <a:schemeClr val="bg1">
                  <a:lumMod val="50000"/>
                </a:schemeClr>
              </a:solidFill>
            </a:rPr>
            <a:t> </a:t>
          </a:r>
          <a:r>
            <a:rPr lang="fr-FR" sz="1200" dirty="0" err="1" smtClean="0">
              <a:solidFill>
                <a:schemeClr val="bg1">
                  <a:lumMod val="50000"/>
                </a:schemeClr>
              </a:solidFill>
            </a:rPr>
            <a:t>Mobilities</a:t>
          </a:r>
          <a:endParaRPr lang="fr-FR" sz="1200" dirty="0">
            <a:solidFill>
              <a:schemeClr val="bg1">
                <a:lumMod val="50000"/>
              </a:schemeClr>
            </a:solidFill>
          </a:endParaRPr>
        </a:p>
      </dgm:t>
    </dgm:pt>
    <dgm:pt modelId="{654BBA06-024D-432B-AA4E-EB6FFE021D78}" type="parTrans" cxnId="{5CCAC7AE-CAB3-4555-8335-B6900C4FEAE3}">
      <dgm:prSet/>
      <dgm:spPr/>
      <dgm:t>
        <a:bodyPr/>
        <a:lstStyle/>
        <a:p>
          <a:endParaRPr lang="fr-FR">
            <a:solidFill>
              <a:schemeClr val="bg1">
                <a:lumMod val="50000"/>
              </a:schemeClr>
            </a:solidFill>
          </a:endParaRPr>
        </a:p>
      </dgm:t>
    </dgm:pt>
    <dgm:pt modelId="{D5C505C9-FB4C-4623-A510-B9A3C8F8E951}" type="sibTrans" cxnId="{5CCAC7AE-CAB3-4555-8335-B6900C4FEAE3}">
      <dgm:prSet/>
      <dgm:spPr/>
      <dgm:t>
        <a:bodyPr/>
        <a:lstStyle/>
        <a:p>
          <a:endParaRPr lang="fr-FR">
            <a:solidFill>
              <a:schemeClr val="bg1">
                <a:lumMod val="50000"/>
              </a:schemeClr>
            </a:solidFill>
          </a:endParaRPr>
        </a:p>
      </dgm:t>
    </dgm:pt>
    <dgm:pt modelId="{6AFAB747-F7FD-4E23-913C-7ABC64BB28DE}">
      <dgm:prSet phldrT="[Texte]" custT="1"/>
      <dgm:spPr>
        <a:ln>
          <a:solidFill>
            <a:schemeClr val="bg1"/>
          </a:solidFill>
        </a:ln>
      </dgm:spPr>
      <dgm:t>
        <a:bodyPr/>
        <a:lstStyle/>
        <a:p>
          <a:r>
            <a:rPr lang="fr-FR" sz="1200" dirty="0" smtClean="0">
              <a:solidFill>
                <a:schemeClr val="bg1">
                  <a:lumMod val="50000"/>
                </a:schemeClr>
              </a:solidFill>
            </a:rPr>
            <a:t>Transnational Municipal Networks</a:t>
          </a:r>
          <a:endParaRPr lang="fr-FR" sz="1200" dirty="0">
            <a:solidFill>
              <a:schemeClr val="bg1">
                <a:lumMod val="50000"/>
              </a:schemeClr>
            </a:solidFill>
          </a:endParaRPr>
        </a:p>
      </dgm:t>
    </dgm:pt>
    <dgm:pt modelId="{DB8119BF-C2C9-4469-8FA8-F9E487D64A40}" type="parTrans" cxnId="{12899BBE-065E-422F-9D65-3034DEE200C9}">
      <dgm:prSet/>
      <dgm:spPr/>
      <dgm:t>
        <a:bodyPr/>
        <a:lstStyle/>
        <a:p>
          <a:endParaRPr lang="fr-FR">
            <a:solidFill>
              <a:schemeClr val="bg1">
                <a:lumMod val="50000"/>
              </a:schemeClr>
            </a:solidFill>
          </a:endParaRPr>
        </a:p>
      </dgm:t>
    </dgm:pt>
    <dgm:pt modelId="{D0C14B72-9950-4446-AB93-1209AC8A7B2C}" type="sibTrans" cxnId="{12899BBE-065E-422F-9D65-3034DEE200C9}">
      <dgm:prSet/>
      <dgm:spPr/>
      <dgm:t>
        <a:bodyPr/>
        <a:lstStyle/>
        <a:p>
          <a:endParaRPr lang="fr-FR">
            <a:solidFill>
              <a:schemeClr val="bg1">
                <a:lumMod val="50000"/>
              </a:schemeClr>
            </a:solidFill>
          </a:endParaRPr>
        </a:p>
      </dgm:t>
    </dgm:pt>
    <dgm:pt modelId="{9429884D-B703-4CC4-A402-4A7394CD1C0E}">
      <dgm:prSet custT="1"/>
      <dgm:spPr>
        <a:ln>
          <a:solidFill>
            <a:schemeClr val="bg1"/>
          </a:solidFill>
        </a:ln>
      </dgm:spPr>
      <dgm:t>
        <a:bodyPr/>
        <a:lstStyle/>
        <a:p>
          <a:r>
            <a:rPr lang="fr-FR" sz="1400" dirty="0" smtClean="0">
              <a:solidFill>
                <a:schemeClr val="bg1">
                  <a:lumMod val="50000"/>
                </a:schemeClr>
              </a:solidFill>
            </a:rPr>
            <a:t>Circulation de modèles urbains</a:t>
          </a:r>
          <a:endParaRPr lang="fr-FR" sz="1400" dirty="0">
            <a:solidFill>
              <a:schemeClr val="bg1">
                <a:lumMod val="50000"/>
              </a:schemeClr>
            </a:solidFill>
          </a:endParaRPr>
        </a:p>
      </dgm:t>
    </dgm:pt>
    <dgm:pt modelId="{BBD28B06-B45B-4ED4-A48B-60B2CBC23424}" type="parTrans" cxnId="{EF8D9454-3717-48A4-B4E8-2046657DEFC0}">
      <dgm:prSet/>
      <dgm:spPr/>
      <dgm:t>
        <a:bodyPr/>
        <a:lstStyle/>
        <a:p>
          <a:endParaRPr lang="fr-FR">
            <a:solidFill>
              <a:schemeClr val="bg1">
                <a:lumMod val="50000"/>
              </a:schemeClr>
            </a:solidFill>
          </a:endParaRPr>
        </a:p>
      </dgm:t>
    </dgm:pt>
    <dgm:pt modelId="{FDECF3FB-934E-429C-831A-D68F41517671}" type="sibTrans" cxnId="{EF8D9454-3717-48A4-B4E8-2046657DEFC0}">
      <dgm:prSet/>
      <dgm:spPr/>
      <dgm:t>
        <a:bodyPr/>
        <a:lstStyle/>
        <a:p>
          <a:endParaRPr lang="fr-FR">
            <a:solidFill>
              <a:schemeClr val="bg1">
                <a:lumMod val="50000"/>
              </a:schemeClr>
            </a:solidFill>
          </a:endParaRPr>
        </a:p>
      </dgm:t>
    </dgm:pt>
    <dgm:pt modelId="{023754B3-1643-4920-97DD-212AE0E56500}">
      <dgm:prSet custT="1"/>
      <dgm:spPr>
        <a:ln>
          <a:solidFill>
            <a:schemeClr val="bg1"/>
          </a:solidFill>
        </a:ln>
      </dgm:spPr>
      <dgm:t>
        <a:bodyPr/>
        <a:lstStyle/>
        <a:p>
          <a:r>
            <a:rPr lang="fr-FR" sz="1200" dirty="0" smtClean="0">
              <a:solidFill>
                <a:schemeClr val="bg1">
                  <a:lumMod val="50000"/>
                </a:schemeClr>
              </a:solidFill>
            </a:rPr>
            <a:t>City to City Coopération</a:t>
          </a:r>
          <a:endParaRPr lang="fr-FR" sz="1200" dirty="0">
            <a:solidFill>
              <a:schemeClr val="bg1">
                <a:lumMod val="50000"/>
              </a:schemeClr>
            </a:solidFill>
          </a:endParaRPr>
        </a:p>
      </dgm:t>
    </dgm:pt>
    <dgm:pt modelId="{C793C9EA-234A-440D-9E32-E6EA728819DF}" type="parTrans" cxnId="{81D191FD-3339-4EAC-9764-8BCEDD5D7E85}">
      <dgm:prSet/>
      <dgm:spPr/>
      <dgm:t>
        <a:bodyPr/>
        <a:lstStyle/>
        <a:p>
          <a:endParaRPr lang="fr-FR">
            <a:solidFill>
              <a:schemeClr val="bg1">
                <a:lumMod val="50000"/>
              </a:schemeClr>
            </a:solidFill>
          </a:endParaRPr>
        </a:p>
      </dgm:t>
    </dgm:pt>
    <dgm:pt modelId="{78123895-2F5F-4580-87EE-FB40A7078170}" type="sibTrans" cxnId="{81D191FD-3339-4EAC-9764-8BCEDD5D7E85}">
      <dgm:prSet/>
      <dgm:spPr/>
      <dgm:t>
        <a:bodyPr/>
        <a:lstStyle/>
        <a:p>
          <a:endParaRPr lang="fr-FR">
            <a:solidFill>
              <a:schemeClr val="bg1">
                <a:lumMod val="50000"/>
              </a:schemeClr>
            </a:solidFill>
          </a:endParaRPr>
        </a:p>
      </dgm:t>
    </dgm:pt>
    <dgm:pt modelId="{B3FACECB-2F67-400F-9761-2DADE92800E1}">
      <dgm:prSet/>
      <dgm:spPr>
        <a:ln>
          <a:solidFill>
            <a:schemeClr val="bg1"/>
          </a:solidFill>
        </a:ln>
      </dgm:spPr>
      <dgm:t>
        <a:bodyPr/>
        <a:lstStyle/>
        <a:p>
          <a:r>
            <a:rPr lang="fr-FR" dirty="0" smtClean="0">
              <a:solidFill>
                <a:schemeClr val="bg1">
                  <a:lumMod val="50000"/>
                </a:schemeClr>
              </a:solidFill>
            </a:rPr>
            <a:t>Lobbying</a:t>
          </a:r>
        </a:p>
      </dgm:t>
    </dgm:pt>
    <dgm:pt modelId="{BD149748-6BAE-4C86-AC5D-C687FFBB972B}" type="parTrans" cxnId="{E9EB9CD2-F578-4F1B-9B0D-9755C48F8E2A}">
      <dgm:prSet/>
      <dgm:spPr/>
      <dgm:t>
        <a:bodyPr/>
        <a:lstStyle/>
        <a:p>
          <a:endParaRPr lang="fr-FR">
            <a:solidFill>
              <a:schemeClr val="bg1">
                <a:lumMod val="50000"/>
              </a:schemeClr>
            </a:solidFill>
          </a:endParaRPr>
        </a:p>
      </dgm:t>
    </dgm:pt>
    <dgm:pt modelId="{2C77FE47-6B24-4865-AE94-A3E8241C8F93}" type="sibTrans" cxnId="{E9EB9CD2-F578-4F1B-9B0D-9755C48F8E2A}">
      <dgm:prSet/>
      <dgm:spPr/>
      <dgm:t>
        <a:bodyPr/>
        <a:lstStyle/>
        <a:p>
          <a:endParaRPr lang="fr-FR">
            <a:solidFill>
              <a:schemeClr val="bg1">
                <a:lumMod val="50000"/>
              </a:schemeClr>
            </a:solidFill>
          </a:endParaRPr>
        </a:p>
      </dgm:t>
    </dgm:pt>
    <dgm:pt modelId="{E1247729-74CC-44BF-938D-47B0182251A0}" type="pres">
      <dgm:prSet presAssocID="{311F930B-EB6B-42AC-9C5A-0BC087BE0DC7}" presName="Name0" presStyleCnt="0">
        <dgm:presLayoutVars>
          <dgm:chMax val="1"/>
          <dgm:chPref val="1"/>
        </dgm:presLayoutVars>
      </dgm:prSet>
      <dgm:spPr/>
      <dgm:t>
        <a:bodyPr/>
        <a:lstStyle/>
        <a:p>
          <a:endParaRPr lang="fr-FR"/>
        </a:p>
      </dgm:t>
    </dgm:pt>
    <dgm:pt modelId="{196ABBB1-E361-4701-AFB9-A72756CE9999}" type="pres">
      <dgm:prSet presAssocID="{AF953128-996B-47FC-A592-BEFE67985BED}" presName="Parent" presStyleLbl="node0" presStyleIdx="0" presStyleCnt="1">
        <dgm:presLayoutVars>
          <dgm:chMax val="5"/>
          <dgm:chPref val="5"/>
        </dgm:presLayoutVars>
      </dgm:prSet>
      <dgm:spPr/>
      <dgm:t>
        <a:bodyPr/>
        <a:lstStyle/>
        <a:p>
          <a:endParaRPr lang="fr-FR"/>
        </a:p>
      </dgm:t>
    </dgm:pt>
    <dgm:pt modelId="{CB5F2DAD-DCAB-4F68-9868-7C13C82DFF77}" type="pres">
      <dgm:prSet presAssocID="{AF953128-996B-47FC-A592-BEFE67985BED}" presName="Accent2" presStyleLbl="node1" presStyleIdx="0" presStyleCnt="19"/>
      <dgm:spPr>
        <a:ln>
          <a:solidFill>
            <a:schemeClr val="bg1"/>
          </a:solidFill>
        </a:ln>
      </dgm:spPr>
      <dgm:t>
        <a:bodyPr/>
        <a:lstStyle/>
        <a:p>
          <a:endParaRPr lang="fr-FR"/>
        </a:p>
      </dgm:t>
    </dgm:pt>
    <dgm:pt modelId="{D2E4F7AE-56F2-4443-A4BF-7D6DB112C5E8}" type="pres">
      <dgm:prSet presAssocID="{AF953128-996B-47FC-A592-BEFE67985BED}" presName="Accent3" presStyleLbl="node1" presStyleIdx="1" presStyleCnt="19"/>
      <dgm:spPr>
        <a:ln>
          <a:solidFill>
            <a:schemeClr val="bg1"/>
          </a:solidFill>
        </a:ln>
      </dgm:spPr>
      <dgm:t>
        <a:bodyPr/>
        <a:lstStyle/>
        <a:p>
          <a:endParaRPr lang="fr-FR"/>
        </a:p>
      </dgm:t>
    </dgm:pt>
    <dgm:pt modelId="{3D6DBD4F-B0E8-4F91-B5FA-9D37C63AEF12}" type="pres">
      <dgm:prSet presAssocID="{AF953128-996B-47FC-A592-BEFE67985BED}" presName="Accent4" presStyleLbl="node1" presStyleIdx="2" presStyleCnt="19"/>
      <dgm:spPr>
        <a:ln>
          <a:solidFill>
            <a:schemeClr val="bg1"/>
          </a:solidFill>
        </a:ln>
      </dgm:spPr>
      <dgm:t>
        <a:bodyPr/>
        <a:lstStyle/>
        <a:p>
          <a:endParaRPr lang="fr-FR"/>
        </a:p>
      </dgm:t>
    </dgm:pt>
    <dgm:pt modelId="{A74CBD29-305D-4633-93BA-8151E13ACDBE}" type="pres">
      <dgm:prSet presAssocID="{AF953128-996B-47FC-A592-BEFE67985BED}" presName="Accent5" presStyleLbl="node1" presStyleIdx="3" presStyleCnt="19"/>
      <dgm:spPr>
        <a:ln>
          <a:solidFill>
            <a:schemeClr val="bg1"/>
          </a:solidFill>
        </a:ln>
      </dgm:spPr>
      <dgm:t>
        <a:bodyPr/>
        <a:lstStyle/>
        <a:p>
          <a:endParaRPr lang="fr-FR"/>
        </a:p>
      </dgm:t>
    </dgm:pt>
    <dgm:pt modelId="{2673BAAD-DB00-48FD-B75F-3171425F84EF}" type="pres">
      <dgm:prSet presAssocID="{AF953128-996B-47FC-A592-BEFE67985BED}" presName="Accent6" presStyleLbl="node1" presStyleIdx="4" presStyleCnt="19"/>
      <dgm:spPr>
        <a:ln>
          <a:solidFill>
            <a:schemeClr val="bg1"/>
          </a:solidFill>
        </a:ln>
      </dgm:spPr>
      <dgm:t>
        <a:bodyPr/>
        <a:lstStyle/>
        <a:p>
          <a:endParaRPr lang="fr-FR"/>
        </a:p>
      </dgm:t>
    </dgm:pt>
    <dgm:pt modelId="{BED997E7-ECEA-4DB0-9D01-74DF992027D9}" type="pres">
      <dgm:prSet presAssocID="{2D067372-F7BC-4265-AAF6-40475E96A80B}" presName="Child1" presStyleLbl="node1" presStyleIdx="5" presStyleCnt="19">
        <dgm:presLayoutVars>
          <dgm:chMax val="0"/>
          <dgm:chPref val="0"/>
        </dgm:presLayoutVars>
      </dgm:prSet>
      <dgm:spPr/>
      <dgm:t>
        <a:bodyPr/>
        <a:lstStyle/>
        <a:p>
          <a:endParaRPr lang="fr-FR"/>
        </a:p>
      </dgm:t>
    </dgm:pt>
    <dgm:pt modelId="{1F61F0EF-7F79-4155-9213-F6287002CAE0}" type="pres">
      <dgm:prSet presAssocID="{2D067372-F7BC-4265-AAF6-40475E96A80B}" presName="Accent7" presStyleCnt="0"/>
      <dgm:spPr/>
    </dgm:pt>
    <dgm:pt modelId="{1A1660A8-BE3B-443A-B3C7-17E4D2BDD552}" type="pres">
      <dgm:prSet presAssocID="{2D067372-F7BC-4265-AAF6-40475E96A80B}" presName="AccentHold1" presStyleLbl="node1" presStyleIdx="6" presStyleCnt="19"/>
      <dgm:spPr>
        <a:ln>
          <a:solidFill>
            <a:schemeClr val="bg1"/>
          </a:solidFill>
        </a:ln>
      </dgm:spPr>
      <dgm:t>
        <a:bodyPr/>
        <a:lstStyle/>
        <a:p>
          <a:endParaRPr lang="fr-FR"/>
        </a:p>
      </dgm:t>
    </dgm:pt>
    <dgm:pt modelId="{194D14D8-A1BF-44BE-BB0C-7D40EE9744B9}" type="pres">
      <dgm:prSet presAssocID="{2D067372-F7BC-4265-AAF6-40475E96A80B}" presName="Accent8" presStyleCnt="0"/>
      <dgm:spPr/>
    </dgm:pt>
    <dgm:pt modelId="{90183F44-EF7C-4E54-A356-B49395881137}" type="pres">
      <dgm:prSet presAssocID="{2D067372-F7BC-4265-AAF6-40475E96A80B}" presName="AccentHold2" presStyleLbl="node1" presStyleIdx="7" presStyleCnt="19" custScaleX="107846" custScaleY="95747" custLinFactNeighborX="-12465" custLinFactNeighborY="9564"/>
      <dgm:spPr>
        <a:ln>
          <a:solidFill>
            <a:schemeClr val="bg1"/>
          </a:solidFill>
        </a:ln>
      </dgm:spPr>
      <dgm:t>
        <a:bodyPr/>
        <a:lstStyle/>
        <a:p>
          <a:endParaRPr lang="fr-FR"/>
        </a:p>
      </dgm:t>
    </dgm:pt>
    <dgm:pt modelId="{FA273479-264B-4EE9-9AEB-4F8EF48F0629}" type="pres">
      <dgm:prSet presAssocID="{B3FACECB-2F67-400F-9761-2DADE92800E1}" presName="Child2" presStyleLbl="node1" presStyleIdx="8" presStyleCnt="19" custScaleX="94626" custScaleY="82356" custLinFactNeighborX="21142" custLinFactNeighborY="-39663">
        <dgm:presLayoutVars>
          <dgm:chMax val="0"/>
          <dgm:chPref val="0"/>
        </dgm:presLayoutVars>
      </dgm:prSet>
      <dgm:spPr/>
      <dgm:t>
        <a:bodyPr/>
        <a:lstStyle/>
        <a:p>
          <a:endParaRPr lang="fr-FR"/>
        </a:p>
      </dgm:t>
    </dgm:pt>
    <dgm:pt modelId="{34AFEC86-D0A8-48E1-A7DE-3741E5A2FFED}" type="pres">
      <dgm:prSet presAssocID="{B3FACECB-2F67-400F-9761-2DADE92800E1}" presName="Accent9" presStyleCnt="0"/>
      <dgm:spPr/>
    </dgm:pt>
    <dgm:pt modelId="{40E08538-F0B8-4096-8D50-003807AD70E3}" type="pres">
      <dgm:prSet presAssocID="{B3FACECB-2F67-400F-9761-2DADE92800E1}" presName="AccentHold1" presStyleLbl="node1" presStyleIdx="9" presStyleCnt="19"/>
      <dgm:spPr>
        <a:ln>
          <a:solidFill>
            <a:schemeClr val="bg1"/>
          </a:solidFill>
        </a:ln>
      </dgm:spPr>
      <dgm:t>
        <a:bodyPr/>
        <a:lstStyle/>
        <a:p>
          <a:endParaRPr lang="fr-FR"/>
        </a:p>
      </dgm:t>
    </dgm:pt>
    <dgm:pt modelId="{51301571-FA4D-45FE-BF4A-1256E3065374}" type="pres">
      <dgm:prSet presAssocID="{B3FACECB-2F67-400F-9761-2DADE92800E1}" presName="Accent10" presStyleCnt="0"/>
      <dgm:spPr/>
    </dgm:pt>
    <dgm:pt modelId="{6795C4AC-5D34-460D-B401-F483AFA9CAC3}" type="pres">
      <dgm:prSet presAssocID="{B3FACECB-2F67-400F-9761-2DADE92800E1}" presName="AccentHold2" presStyleLbl="node1" presStyleIdx="10" presStyleCnt="19"/>
      <dgm:spPr>
        <a:ln>
          <a:solidFill>
            <a:schemeClr val="bg1"/>
          </a:solidFill>
        </a:ln>
      </dgm:spPr>
      <dgm:t>
        <a:bodyPr/>
        <a:lstStyle/>
        <a:p>
          <a:endParaRPr lang="fr-FR"/>
        </a:p>
      </dgm:t>
    </dgm:pt>
    <dgm:pt modelId="{60AE162A-5CFB-44C9-8ED8-5EBCE28A45BB}" type="pres">
      <dgm:prSet presAssocID="{B3FACECB-2F67-400F-9761-2DADE92800E1}" presName="Accent11" presStyleCnt="0"/>
      <dgm:spPr/>
    </dgm:pt>
    <dgm:pt modelId="{573C4D19-7B32-4C15-A0A1-CA15FB4E4DBC}" type="pres">
      <dgm:prSet presAssocID="{B3FACECB-2F67-400F-9761-2DADE92800E1}" presName="AccentHold3" presStyleLbl="node1" presStyleIdx="11" presStyleCnt="19"/>
      <dgm:spPr>
        <a:ln>
          <a:solidFill>
            <a:schemeClr val="bg1"/>
          </a:solidFill>
        </a:ln>
      </dgm:spPr>
      <dgm:t>
        <a:bodyPr/>
        <a:lstStyle/>
        <a:p>
          <a:endParaRPr lang="fr-FR"/>
        </a:p>
      </dgm:t>
    </dgm:pt>
    <dgm:pt modelId="{F672994C-696B-4F9F-B64B-A84C49E1F1A6}" type="pres">
      <dgm:prSet presAssocID="{9429884D-B703-4CC4-A402-4A7394CD1C0E}" presName="Child3" presStyleLbl="node1" presStyleIdx="12" presStyleCnt="19" custScaleX="132247" custScaleY="132247">
        <dgm:presLayoutVars>
          <dgm:chMax val="0"/>
          <dgm:chPref val="0"/>
        </dgm:presLayoutVars>
      </dgm:prSet>
      <dgm:spPr/>
      <dgm:t>
        <a:bodyPr/>
        <a:lstStyle/>
        <a:p>
          <a:endParaRPr lang="fr-FR"/>
        </a:p>
      </dgm:t>
    </dgm:pt>
    <dgm:pt modelId="{15753DF5-5101-4C9A-A0BF-A7C683298464}" type="pres">
      <dgm:prSet presAssocID="{9429884D-B703-4CC4-A402-4A7394CD1C0E}" presName="Accent12" presStyleCnt="0"/>
      <dgm:spPr/>
    </dgm:pt>
    <dgm:pt modelId="{2DD14020-DC9D-427A-BF8C-C5ADC49088D4}" type="pres">
      <dgm:prSet presAssocID="{9429884D-B703-4CC4-A402-4A7394CD1C0E}" presName="AccentHold1" presStyleLbl="node1" presStyleIdx="13" presStyleCnt="19"/>
      <dgm:spPr>
        <a:ln>
          <a:solidFill>
            <a:schemeClr val="bg1"/>
          </a:solidFill>
        </a:ln>
      </dgm:spPr>
      <dgm:t>
        <a:bodyPr/>
        <a:lstStyle/>
        <a:p>
          <a:endParaRPr lang="fr-FR"/>
        </a:p>
      </dgm:t>
    </dgm:pt>
    <dgm:pt modelId="{443F7ACE-58AA-439F-ADBC-A67021C19D40}" type="pres">
      <dgm:prSet presAssocID="{023754B3-1643-4920-97DD-212AE0E56500}" presName="Child4" presStyleLbl="node1" presStyleIdx="14" presStyleCnt="19" custScaleX="127136" custScaleY="127136" custLinFactX="-77129" custLinFactY="-127839" custLinFactNeighborX="-100000" custLinFactNeighborY="-200000">
        <dgm:presLayoutVars>
          <dgm:chMax val="0"/>
          <dgm:chPref val="0"/>
        </dgm:presLayoutVars>
      </dgm:prSet>
      <dgm:spPr/>
      <dgm:t>
        <a:bodyPr/>
        <a:lstStyle/>
        <a:p>
          <a:endParaRPr lang="fr-FR"/>
        </a:p>
      </dgm:t>
    </dgm:pt>
    <dgm:pt modelId="{4111F03B-4EAC-4043-835B-C7FFF4FBE6E3}" type="pres">
      <dgm:prSet presAssocID="{023754B3-1643-4920-97DD-212AE0E56500}" presName="Accent13" presStyleCnt="0"/>
      <dgm:spPr/>
    </dgm:pt>
    <dgm:pt modelId="{2B73FA77-B7E0-41C2-AD6D-19F0B81A0BBA}" type="pres">
      <dgm:prSet presAssocID="{023754B3-1643-4920-97DD-212AE0E56500}" presName="AccentHold1" presStyleLbl="node1" presStyleIdx="15" presStyleCnt="19"/>
      <dgm:spPr>
        <a:ln>
          <a:solidFill>
            <a:schemeClr val="bg1"/>
          </a:solidFill>
        </a:ln>
      </dgm:spPr>
      <dgm:t>
        <a:bodyPr/>
        <a:lstStyle/>
        <a:p>
          <a:endParaRPr lang="fr-FR"/>
        </a:p>
      </dgm:t>
    </dgm:pt>
    <dgm:pt modelId="{D64A2F71-15BA-4775-B861-03B3E49AC07D}" type="pres">
      <dgm:prSet presAssocID="{6AFAB747-F7FD-4E23-913C-7ABC64BB28DE}" presName="Child5" presStyleLbl="node1" presStyleIdx="16" presStyleCnt="19" custScaleX="138929" custScaleY="138930">
        <dgm:presLayoutVars>
          <dgm:chMax val="0"/>
          <dgm:chPref val="0"/>
        </dgm:presLayoutVars>
      </dgm:prSet>
      <dgm:spPr/>
      <dgm:t>
        <a:bodyPr/>
        <a:lstStyle/>
        <a:p>
          <a:endParaRPr lang="fr-FR"/>
        </a:p>
      </dgm:t>
    </dgm:pt>
    <dgm:pt modelId="{ACB0BD5B-29B7-4818-8DE1-3DDF88733980}" type="pres">
      <dgm:prSet presAssocID="{6AFAB747-F7FD-4E23-913C-7ABC64BB28DE}" presName="Accent15" presStyleCnt="0"/>
      <dgm:spPr/>
    </dgm:pt>
    <dgm:pt modelId="{F2058290-F4A3-454C-865B-AC9DBF071821}" type="pres">
      <dgm:prSet presAssocID="{6AFAB747-F7FD-4E23-913C-7ABC64BB28DE}" presName="AccentHold2" presStyleLbl="node1" presStyleIdx="17" presStyleCnt="19"/>
      <dgm:spPr>
        <a:ln>
          <a:solidFill>
            <a:schemeClr val="bg1"/>
          </a:solidFill>
        </a:ln>
      </dgm:spPr>
      <dgm:t>
        <a:bodyPr/>
        <a:lstStyle/>
        <a:p>
          <a:endParaRPr lang="fr-FR"/>
        </a:p>
      </dgm:t>
    </dgm:pt>
    <dgm:pt modelId="{D9FF62AB-E16E-4CA2-9F05-577927487B1C}" type="pres">
      <dgm:prSet presAssocID="{6AFAB747-F7FD-4E23-913C-7ABC64BB28DE}" presName="Accent16" presStyleCnt="0"/>
      <dgm:spPr/>
    </dgm:pt>
    <dgm:pt modelId="{78D89209-7D83-4E79-867A-6327BFDAF661}" type="pres">
      <dgm:prSet presAssocID="{6AFAB747-F7FD-4E23-913C-7ABC64BB28DE}" presName="AccentHold3" presStyleLbl="node1" presStyleIdx="18" presStyleCnt="19"/>
      <dgm:spPr>
        <a:ln>
          <a:solidFill>
            <a:schemeClr val="bg1"/>
          </a:solidFill>
        </a:ln>
      </dgm:spPr>
      <dgm:t>
        <a:bodyPr/>
        <a:lstStyle/>
        <a:p>
          <a:endParaRPr lang="fr-FR"/>
        </a:p>
      </dgm:t>
    </dgm:pt>
  </dgm:ptLst>
  <dgm:cxnLst>
    <dgm:cxn modelId="{EF8D9454-3717-48A4-B4E8-2046657DEFC0}" srcId="{AF953128-996B-47FC-A592-BEFE67985BED}" destId="{9429884D-B703-4CC4-A402-4A7394CD1C0E}" srcOrd="2" destOrd="0" parTransId="{BBD28B06-B45B-4ED4-A48B-60B2CBC23424}" sibTransId="{FDECF3FB-934E-429C-831A-D68F41517671}"/>
    <dgm:cxn modelId="{12899BBE-065E-422F-9D65-3034DEE200C9}" srcId="{AF953128-996B-47FC-A592-BEFE67985BED}" destId="{6AFAB747-F7FD-4E23-913C-7ABC64BB28DE}" srcOrd="4" destOrd="0" parTransId="{DB8119BF-C2C9-4469-8FA8-F9E487D64A40}" sibTransId="{D0C14B72-9950-4446-AB93-1209AC8A7B2C}"/>
    <dgm:cxn modelId="{6F3E5821-BE83-453A-B45B-A8C30D3CBC43}" type="presOf" srcId="{9429884D-B703-4CC4-A402-4A7394CD1C0E}" destId="{F672994C-696B-4F9F-B64B-A84C49E1F1A6}" srcOrd="0" destOrd="0" presId="urn:microsoft.com/office/officeart/2009/3/layout/CircleRelationship"/>
    <dgm:cxn modelId="{B5500580-D56B-41DE-8AC3-592C021184F4}" type="presOf" srcId="{2D067372-F7BC-4265-AAF6-40475E96A80B}" destId="{BED997E7-ECEA-4DB0-9D01-74DF992027D9}" srcOrd="0" destOrd="0" presId="urn:microsoft.com/office/officeart/2009/3/layout/CircleRelationship"/>
    <dgm:cxn modelId="{FF275767-3756-43C2-B7D5-61C254C7D324}" type="presOf" srcId="{B3FACECB-2F67-400F-9761-2DADE92800E1}" destId="{FA273479-264B-4EE9-9AEB-4F8EF48F0629}" srcOrd="0" destOrd="0" presId="urn:microsoft.com/office/officeart/2009/3/layout/CircleRelationship"/>
    <dgm:cxn modelId="{C3D2D9BE-1A2A-4FA2-B796-52912730FC06}" type="presOf" srcId="{AF953128-996B-47FC-A592-BEFE67985BED}" destId="{196ABBB1-E361-4701-AFB9-A72756CE9999}" srcOrd="0" destOrd="0" presId="urn:microsoft.com/office/officeart/2009/3/layout/CircleRelationship"/>
    <dgm:cxn modelId="{30883565-0755-4774-8EEA-FEEC41521C19}" type="presOf" srcId="{6AFAB747-F7FD-4E23-913C-7ABC64BB28DE}" destId="{D64A2F71-15BA-4775-B861-03B3E49AC07D}" srcOrd="0" destOrd="0" presId="urn:microsoft.com/office/officeart/2009/3/layout/CircleRelationship"/>
    <dgm:cxn modelId="{B61DD9E6-7370-41AA-BCA5-5359666BD30C}" srcId="{311F930B-EB6B-42AC-9C5A-0BC087BE0DC7}" destId="{AF953128-996B-47FC-A592-BEFE67985BED}" srcOrd="0" destOrd="0" parTransId="{571D2261-5993-451C-9F30-09F1883D81AD}" sibTransId="{C0DAA47D-EB5F-40B8-924F-B24B2B8DD452}"/>
    <dgm:cxn modelId="{81D191FD-3339-4EAC-9764-8BCEDD5D7E85}" srcId="{AF953128-996B-47FC-A592-BEFE67985BED}" destId="{023754B3-1643-4920-97DD-212AE0E56500}" srcOrd="3" destOrd="0" parTransId="{C793C9EA-234A-440D-9E32-E6EA728819DF}" sibTransId="{78123895-2F5F-4580-87EE-FB40A7078170}"/>
    <dgm:cxn modelId="{5CCAC7AE-CAB3-4555-8335-B6900C4FEAE3}" srcId="{AF953128-996B-47FC-A592-BEFE67985BED}" destId="{2D067372-F7BC-4265-AAF6-40475E96A80B}" srcOrd="0" destOrd="0" parTransId="{654BBA06-024D-432B-AA4E-EB6FFE021D78}" sibTransId="{D5C505C9-FB4C-4623-A510-B9A3C8F8E951}"/>
    <dgm:cxn modelId="{E9EB9CD2-F578-4F1B-9B0D-9755C48F8E2A}" srcId="{AF953128-996B-47FC-A592-BEFE67985BED}" destId="{B3FACECB-2F67-400F-9761-2DADE92800E1}" srcOrd="1" destOrd="0" parTransId="{BD149748-6BAE-4C86-AC5D-C687FFBB972B}" sibTransId="{2C77FE47-6B24-4865-AE94-A3E8241C8F93}"/>
    <dgm:cxn modelId="{312DA4F5-3457-4556-AF51-5C48B43A2AC0}" type="presOf" srcId="{311F930B-EB6B-42AC-9C5A-0BC087BE0DC7}" destId="{E1247729-74CC-44BF-938D-47B0182251A0}" srcOrd="0" destOrd="0" presId="urn:microsoft.com/office/officeart/2009/3/layout/CircleRelationship"/>
    <dgm:cxn modelId="{31DDA717-0D25-4E2B-B013-B7EFC26C61AC}" type="presOf" srcId="{023754B3-1643-4920-97DD-212AE0E56500}" destId="{443F7ACE-58AA-439F-ADBC-A67021C19D40}" srcOrd="0" destOrd="0" presId="urn:microsoft.com/office/officeart/2009/3/layout/CircleRelationship"/>
    <dgm:cxn modelId="{4A812AED-DEF3-4258-93CA-7313C947D854}" type="presParOf" srcId="{E1247729-74CC-44BF-938D-47B0182251A0}" destId="{196ABBB1-E361-4701-AFB9-A72756CE9999}" srcOrd="0" destOrd="0" presId="urn:microsoft.com/office/officeart/2009/3/layout/CircleRelationship"/>
    <dgm:cxn modelId="{A36920C1-55BF-47E9-921A-CA71C8251923}" type="presParOf" srcId="{E1247729-74CC-44BF-938D-47B0182251A0}" destId="{CB5F2DAD-DCAB-4F68-9868-7C13C82DFF77}" srcOrd="1" destOrd="0" presId="urn:microsoft.com/office/officeart/2009/3/layout/CircleRelationship"/>
    <dgm:cxn modelId="{2C91A9FA-6F97-4A3F-AC1D-7E96E41BE1C3}" type="presParOf" srcId="{E1247729-74CC-44BF-938D-47B0182251A0}" destId="{D2E4F7AE-56F2-4443-A4BF-7D6DB112C5E8}" srcOrd="2" destOrd="0" presId="urn:microsoft.com/office/officeart/2009/3/layout/CircleRelationship"/>
    <dgm:cxn modelId="{FA869E54-AC86-4080-9C51-BD9896858B6C}" type="presParOf" srcId="{E1247729-74CC-44BF-938D-47B0182251A0}" destId="{3D6DBD4F-B0E8-4F91-B5FA-9D37C63AEF12}" srcOrd="3" destOrd="0" presId="urn:microsoft.com/office/officeart/2009/3/layout/CircleRelationship"/>
    <dgm:cxn modelId="{099BA4E6-CCE3-4280-B249-37B1B434C8E6}" type="presParOf" srcId="{E1247729-74CC-44BF-938D-47B0182251A0}" destId="{A74CBD29-305D-4633-93BA-8151E13ACDBE}" srcOrd="4" destOrd="0" presId="urn:microsoft.com/office/officeart/2009/3/layout/CircleRelationship"/>
    <dgm:cxn modelId="{1F4151C0-931A-49C4-9962-51E75D6C2CE4}" type="presParOf" srcId="{E1247729-74CC-44BF-938D-47B0182251A0}" destId="{2673BAAD-DB00-48FD-B75F-3171425F84EF}" srcOrd="5" destOrd="0" presId="urn:microsoft.com/office/officeart/2009/3/layout/CircleRelationship"/>
    <dgm:cxn modelId="{FFD5B750-5230-40E4-9DC0-E46B0DAC4AAB}" type="presParOf" srcId="{E1247729-74CC-44BF-938D-47B0182251A0}" destId="{BED997E7-ECEA-4DB0-9D01-74DF992027D9}" srcOrd="6" destOrd="0" presId="urn:microsoft.com/office/officeart/2009/3/layout/CircleRelationship"/>
    <dgm:cxn modelId="{1A6167D0-BD4D-4FDB-B39F-455B0AD6E4DF}" type="presParOf" srcId="{E1247729-74CC-44BF-938D-47B0182251A0}" destId="{1F61F0EF-7F79-4155-9213-F6287002CAE0}" srcOrd="7" destOrd="0" presId="urn:microsoft.com/office/officeart/2009/3/layout/CircleRelationship"/>
    <dgm:cxn modelId="{86045331-8055-41CE-9AE5-F196282BE464}" type="presParOf" srcId="{1F61F0EF-7F79-4155-9213-F6287002CAE0}" destId="{1A1660A8-BE3B-443A-B3C7-17E4D2BDD552}" srcOrd="0" destOrd="0" presId="urn:microsoft.com/office/officeart/2009/3/layout/CircleRelationship"/>
    <dgm:cxn modelId="{35F8693E-E8D8-4294-AA50-5409D47C63E8}" type="presParOf" srcId="{E1247729-74CC-44BF-938D-47B0182251A0}" destId="{194D14D8-A1BF-44BE-BB0C-7D40EE9744B9}" srcOrd="8" destOrd="0" presId="urn:microsoft.com/office/officeart/2009/3/layout/CircleRelationship"/>
    <dgm:cxn modelId="{80F9F973-3EE1-4012-A482-17865116EFBC}" type="presParOf" srcId="{194D14D8-A1BF-44BE-BB0C-7D40EE9744B9}" destId="{90183F44-EF7C-4E54-A356-B49395881137}" srcOrd="0" destOrd="0" presId="urn:microsoft.com/office/officeart/2009/3/layout/CircleRelationship"/>
    <dgm:cxn modelId="{924AACB9-779A-4E32-B9D5-26954E06F4A7}" type="presParOf" srcId="{E1247729-74CC-44BF-938D-47B0182251A0}" destId="{FA273479-264B-4EE9-9AEB-4F8EF48F0629}" srcOrd="9" destOrd="0" presId="urn:microsoft.com/office/officeart/2009/3/layout/CircleRelationship"/>
    <dgm:cxn modelId="{E97FF26B-1DCC-4D8F-BB86-569C2E291719}" type="presParOf" srcId="{E1247729-74CC-44BF-938D-47B0182251A0}" destId="{34AFEC86-D0A8-48E1-A7DE-3741E5A2FFED}" srcOrd="10" destOrd="0" presId="urn:microsoft.com/office/officeart/2009/3/layout/CircleRelationship"/>
    <dgm:cxn modelId="{DDF31B17-FD17-42F9-9282-3A933C53FF70}" type="presParOf" srcId="{34AFEC86-D0A8-48E1-A7DE-3741E5A2FFED}" destId="{40E08538-F0B8-4096-8D50-003807AD70E3}" srcOrd="0" destOrd="0" presId="urn:microsoft.com/office/officeart/2009/3/layout/CircleRelationship"/>
    <dgm:cxn modelId="{DF028AFB-5567-4D84-AB18-B73A559B27E6}" type="presParOf" srcId="{E1247729-74CC-44BF-938D-47B0182251A0}" destId="{51301571-FA4D-45FE-BF4A-1256E3065374}" srcOrd="11" destOrd="0" presId="urn:microsoft.com/office/officeart/2009/3/layout/CircleRelationship"/>
    <dgm:cxn modelId="{AF4C4602-D7C7-4B77-A7C4-BDCD94621AA0}" type="presParOf" srcId="{51301571-FA4D-45FE-BF4A-1256E3065374}" destId="{6795C4AC-5D34-460D-B401-F483AFA9CAC3}" srcOrd="0" destOrd="0" presId="urn:microsoft.com/office/officeart/2009/3/layout/CircleRelationship"/>
    <dgm:cxn modelId="{0669807D-FF07-4981-A9C7-801C22F713C5}" type="presParOf" srcId="{E1247729-74CC-44BF-938D-47B0182251A0}" destId="{60AE162A-5CFB-44C9-8ED8-5EBCE28A45BB}" srcOrd="12" destOrd="0" presId="urn:microsoft.com/office/officeart/2009/3/layout/CircleRelationship"/>
    <dgm:cxn modelId="{26A717E5-BEDE-47C1-BCAD-37BD4F8CCC43}" type="presParOf" srcId="{60AE162A-5CFB-44C9-8ED8-5EBCE28A45BB}" destId="{573C4D19-7B32-4C15-A0A1-CA15FB4E4DBC}" srcOrd="0" destOrd="0" presId="urn:microsoft.com/office/officeart/2009/3/layout/CircleRelationship"/>
    <dgm:cxn modelId="{0C0056E1-6453-43CC-BE19-67390C20000D}" type="presParOf" srcId="{E1247729-74CC-44BF-938D-47B0182251A0}" destId="{F672994C-696B-4F9F-B64B-A84C49E1F1A6}" srcOrd="13" destOrd="0" presId="urn:microsoft.com/office/officeart/2009/3/layout/CircleRelationship"/>
    <dgm:cxn modelId="{4E499A00-7422-4039-9E71-BCF8AF250C3D}" type="presParOf" srcId="{E1247729-74CC-44BF-938D-47B0182251A0}" destId="{15753DF5-5101-4C9A-A0BF-A7C683298464}" srcOrd="14" destOrd="0" presId="urn:microsoft.com/office/officeart/2009/3/layout/CircleRelationship"/>
    <dgm:cxn modelId="{AD1B59B6-2660-4C71-A514-9EBF617A2314}" type="presParOf" srcId="{15753DF5-5101-4C9A-A0BF-A7C683298464}" destId="{2DD14020-DC9D-427A-BF8C-C5ADC49088D4}" srcOrd="0" destOrd="0" presId="urn:microsoft.com/office/officeart/2009/3/layout/CircleRelationship"/>
    <dgm:cxn modelId="{8A12BE44-6181-49FA-BD97-2F38B6747742}" type="presParOf" srcId="{E1247729-74CC-44BF-938D-47B0182251A0}" destId="{443F7ACE-58AA-439F-ADBC-A67021C19D40}" srcOrd="15" destOrd="0" presId="urn:microsoft.com/office/officeart/2009/3/layout/CircleRelationship"/>
    <dgm:cxn modelId="{75E95727-4A05-41F1-A9CA-2903F67A9545}" type="presParOf" srcId="{E1247729-74CC-44BF-938D-47B0182251A0}" destId="{4111F03B-4EAC-4043-835B-C7FFF4FBE6E3}" srcOrd="16" destOrd="0" presId="urn:microsoft.com/office/officeart/2009/3/layout/CircleRelationship"/>
    <dgm:cxn modelId="{67E730EB-796A-47F4-8B6F-A1A285DBE395}" type="presParOf" srcId="{4111F03B-4EAC-4043-835B-C7FFF4FBE6E3}" destId="{2B73FA77-B7E0-41C2-AD6D-19F0B81A0BBA}" srcOrd="0" destOrd="0" presId="urn:microsoft.com/office/officeart/2009/3/layout/CircleRelationship"/>
    <dgm:cxn modelId="{D63B6037-7F64-4AFE-8A39-0B51215BE605}" type="presParOf" srcId="{E1247729-74CC-44BF-938D-47B0182251A0}" destId="{D64A2F71-15BA-4775-B861-03B3E49AC07D}" srcOrd="17" destOrd="0" presId="urn:microsoft.com/office/officeart/2009/3/layout/CircleRelationship"/>
    <dgm:cxn modelId="{EAE90F86-C935-413F-AD1E-23AB1F63936C}" type="presParOf" srcId="{E1247729-74CC-44BF-938D-47B0182251A0}" destId="{ACB0BD5B-29B7-4818-8DE1-3DDF88733980}" srcOrd="18" destOrd="0" presId="urn:microsoft.com/office/officeart/2009/3/layout/CircleRelationship"/>
    <dgm:cxn modelId="{B6F1DDFB-6B50-4635-A33E-2D2F4D25DDAD}" type="presParOf" srcId="{ACB0BD5B-29B7-4818-8DE1-3DDF88733980}" destId="{F2058290-F4A3-454C-865B-AC9DBF071821}" srcOrd="0" destOrd="0" presId="urn:microsoft.com/office/officeart/2009/3/layout/CircleRelationship"/>
    <dgm:cxn modelId="{4D1AECA6-C342-49C9-81CE-2F43B68DA645}" type="presParOf" srcId="{E1247729-74CC-44BF-938D-47B0182251A0}" destId="{D9FF62AB-E16E-4CA2-9F05-577927487B1C}" srcOrd="19" destOrd="0" presId="urn:microsoft.com/office/officeart/2009/3/layout/CircleRelationship"/>
    <dgm:cxn modelId="{0706393C-AF14-4088-A3BE-BFE6B5B31168}" type="presParOf" srcId="{D9FF62AB-E16E-4CA2-9F05-577927487B1C}" destId="{78D89209-7D83-4E79-867A-6327BFDAF661}"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C824F2-0957-4A7C-AE41-70A272B48C3F}" type="doc">
      <dgm:prSet loTypeId="urn:microsoft.com/office/officeart/2005/8/layout/radial3" loCatId="relationship" qsTypeId="urn:microsoft.com/office/officeart/2005/8/quickstyle/simple1" qsCatId="simple" csTypeId="urn:microsoft.com/office/officeart/2005/8/colors/accent1_2" csCatId="accent1" phldr="1"/>
      <dgm:spPr/>
      <dgm:t>
        <a:bodyPr/>
        <a:lstStyle/>
        <a:p>
          <a:endParaRPr lang="fr-FR"/>
        </a:p>
      </dgm:t>
    </dgm:pt>
    <dgm:pt modelId="{E8085FE2-15F5-45C0-B217-72B8D6B88BEB}">
      <dgm:prSet phldrT="[Texte]"/>
      <dgm:spPr/>
      <dgm:t>
        <a:bodyPr/>
        <a:lstStyle/>
        <a:p>
          <a:r>
            <a:rPr lang="fr-FR" dirty="0" smtClean="0"/>
            <a:t>Coopération transnationale entre villes</a:t>
          </a:r>
          <a:endParaRPr lang="fr-FR" dirty="0"/>
        </a:p>
      </dgm:t>
    </dgm:pt>
    <dgm:pt modelId="{19CF92EA-11EF-49EF-A903-F55A07B4790C}" type="parTrans" cxnId="{DABEAD15-5B48-4227-A711-55398C110A34}">
      <dgm:prSet/>
      <dgm:spPr/>
      <dgm:t>
        <a:bodyPr/>
        <a:lstStyle/>
        <a:p>
          <a:endParaRPr lang="fr-FR"/>
        </a:p>
      </dgm:t>
    </dgm:pt>
    <dgm:pt modelId="{073A668A-9255-498C-B83C-D4DA9A2792DB}" type="sibTrans" cxnId="{DABEAD15-5B48-4227-A711-55398C110A34}">
      <dgm:prSet/>
      <dgm:spPr/>
      <dgm:t>
        <a:bodyPr/>
        <a:lstStyle/>
        <a:p>
          <a:endParaRPr lang="fr-FR"/>
        </a:p>
      </dgm:t>
    </dgm:pt>
    <dgm:pt modelId="{84C33C71-471F-4B17-B353-F6683422211C}">
      <dgm:prSet phldrT="[Texte]"/>
      <dgm:spPr/>
      <dgm:t>
        <a:bodyPr/>
        <a:lstStyle/>
        <a:p>
          <a:r>
            <a:rPr lang="fr-FR" dirty="0" smtClean="0"/>
            <a:t>Sociologie</a:t>
          </a:r>
        </a:p>
        <a:p>
          <a:r>
            <a:rPr lang="fr-FR" dirty="0" smtClean="0"/>
            <a:t>Pragmatiste</a:t>
          </a:r>
          <a:endParaRPr lang="fr-FR" dirty="0"/>
        </a:p>
      </dgm:t>
    </dgm:pt>
    <dgm:pt modelId="{B255EA23-9D75-4AB2-8B01-A3D2FC590E2F}" type="parTrans" cxnId="{7E49571E-E901-463A-A9AE-BAFFE5542FDB}">
      <dgm:prSet/>
      <dgm:spPr/>
      <dgm:t>
        <a:bodyPr/>
        <a:lstStyle/>
        <a:p>
          <a:endParaRPr lang="fr-FR"/>
        </a:p>
      </dgm:t>
    </dgm:pt>
    <dgm:pt modelId="{3868D68C-8896-4E23-86B5-AF413A0CAC79}" type="sibTrans" cxnId="{7E49571E-E901-463A-A9AE-BAFFE5542FDB}">
      <dgm:prSet/>
      <dgm:spPr/>
      <dgm:t>
        <a:bodyPr/>
        <a:lstStyle/>
        <a:p>
          <a:endParaRPr lang="fr-FR"/>
        </a:p>
      </dgm:t>
    </dgm:pt>
    <dgm:pt modelId="{9F698346-8C46-4A2A-88E1-A43C95F864FE}">
      <dgm:prSet phldrT="[Texte]"/>
      <dgm:spPr/>
      <dgm:t>
        <a:bodyPr/>
        <a:lstStyle/>
        <a:p>
          <a:r>
            <a:rPr lang="fr-FR" dirty="0" smtClean="0"/>
            <a:t>Science  politique</a:t>
          </a:r>
          <a:endParaRPr lang="fr-FR" dirty="0"/>
        </a:p>
      </dgm:t>
    </dgm:pt>
    <dgm:pt modelId="{F5197A19-D61E-444B-A167-30808733C151}" type="parTrans" cxnId="{CECA1157-537B-4BB2-B916-A4BD9E074445}">
      <dgm:prSet/>
      <dgm:spPr/>
      <dgm:t>
        <a:bodyPr/>
        <a:lstStyle/>
        <a:p>
          <a:endParaRPr lang="fr-FR"/>
        </a:p>
      </dgm:t>
    </dgm:pt>
    <dgm:pt modelId="{B2C32752-15DC-4B9F-B8E5-6FF0B0F13035}" type="sibTrans" cxnId="{CECA1157-537B-4BB2-B916-A4BD9E074445}">
      <dgm:prSet/>
      <dgm:spPr/>
      <dgm:t>
        <a:bodyPr/>
        <a:lstStyle/>
        <a:p>
          <a:endParaRPr lang="fr-FR"/>
        </a:p>
      </dgm:t>
    </dgm:pt>
    <dgm:pt modelId="{F249DB2E-E8CA-421E-947A-2395551F9C4C}">
      <dgm:prSet phldrT="[Texte]"/>
      <dgm:spPr/>
      <dgm:t>
        <a:bodyPr/>
        <a:lstStyle/>
        <a:p>
          <a:r>
            <a:rPr lang="fr-FR" dirty="0" smtClean="0"/>
            <a:t>Géographie politique</a:t>
          </a:r>
          <a:endParaRPr lang="fr-FR" dirty="0"/>
        </a:p>
      </dgm:t>
    </dgm:pt>
    <dgm:pt modelId="{ED417767-05BE-4334-AE33-2685A9A94DAF}" type="parTrans" cxnId="{74614864-CCC8-4CE6-9E40-9C6F8C85B994}">
      <dgm:prSet/>
      <dgm:spPr/>
      <dgm:t>
        <a:bodyPr/>
        <a:lstStyle/>
        <a:p>
          <a:endParaRPr lang="fr-FR"/>
        </a:p>
      </dgm:t>
    </dgm:pt>
    <dgm:pt modelId="{713070E1-FF8B-41DB-89BC-63C8833E2E7E}" type="sibTrans" cxnId="{74614864-CCC8-4CE6-9E40-9C6F8C85B994}">
      <dgm:prSet/>
      <dgm:spPr/>
      <dgm:t>
        <a:bodyPr/>
        <a:lstStyle/>
        <a:p>
          <a:endParaRPr lang="fr-FR"/>
        </a:p>
      </dgm:t>
    </dgm:pt>
    <dgm:pt modelId="{4D0BBF94-33A8-4455-BDBD-C69DEF9373EA}">
      <dgm:prSet phldrT="[Texte]"/>
      <dgm:spPr/>
      <dgm:t>
        <a:bodyPr/>
        <a:lstStyle/>
        <a:p>
          <a:r>
            <a:rPr lang="fr-FR" dirty="0" smtClean="0"/>
            <a:t>Géographies critiques anglophones </a:t>
          </a:r>
          <a:endParaRPr lang="fr-FR" dirty="0"/>
        </a:p>
      </dgm:t>
    </dgm:pt>
    <dgm:pt modelId="{1061A9F8-5575-4A36-A777-22760CBCD9B5}" type="parTrans" cxnId="{938A40D3-992B-4CD6-88EC-F88B583EFD41}">
      <dgm:prSet/>
      <dgm:spPr/>
      <dgm:t>
        <a:bodyPr/>
        <a:lstStyle/>
        <a:p>
          <a:endParaRPr lang="fr-FR"/>
        </a:p>
      </dgm:t>
    </dgm:pt>
    <dgm:pt modelId="{8C16F762-E144-48E1-9051-B65730ED17FF}" type="sibTrans" cxnId="{938A40D3-992B-4CD6-88EC-F88B583EFD41}">
      <dgm:prSet/>
      <dgm:spPr/>
      <dgm:t>
        <a:bodyPr/>
        <a:lstStyle/>
        <a:p>
          <a:endParaRPr lang="fr-FR"/>
        </a:p>
      </dgm:t>
    </dgm:pt>
    <dgm:pt modelId="{2C0EA841-01F4-45D6-AB54-231468AD7030}">
      <dgm:prSet/>
      <dgm:spPr/>
      <dgm:t>
        <a:bodyPr/>
        <a:lstStyle/>
        <a:p>
          <a:r>
            <a:rPr lang="fr-FR" dirty="0" smtClean="0"/>
            <a:t>Systèmes de villes</a:t>
          </a:r>
          <a:endParaRPr lang="fr-FR" dirty="0"/>
        </a:p>
      </dgm:t>
    </dgm:pt>
    <dgm:pt modelId="{96F01007-4A71-4C19-9798-CA40F049270E}" type="parTrans" cxnId="{D6250C5F-690D-4F66-8628-FFA7A659AFCA}">
      <dgm:prSet/>
      <dgm:spPr/>
      <dgm:t>
        <a:bodyPr/>
        <a:lstStyle/>
        <a:p>
          <a:endParaRPr lang="fr-FR"/>
        </a:p>
      </dgm:t>
    </dgm:pt>
    <dgm:pt modelId="{93B05935-349E-421A-B750-BF440F2D9E1A}" type="sibTrans" cxnId="{D6250C5F-690D-4F66-8628-FFA7A659AFCA}">
      <dgm:prSet/>
      <dgm:spPr/>
      <dgm:t>
        <a:bodyPr/>
        <a:lstStyle/>
        <a:p>
          <a:endParaRPr lang="fr-FR"/>
        </a:p>
      </dgm:t>
    </dgm:pt>
    <dgm:pt modelId="{2B2D9372-1F4A-4C47-8D31-AD3ABD67C4EF}">
      <dgm:prSet/>
      <dgm:spPr/>
      <dgm:t>
        <a:bodyPr/>
        <a:lstStyle/>
        <a:p>
          <a:r>
            <a:rPr lang="fr-FR" dirty="0" smtClean="0"/>
            <a:t>Approches expertes</a:t>
          </a:r>
          <a:endParaRPr lang="fr-FR" dirty="0"/>
        </a:p>
      </dgm:t>
    </dgm:pt>
    <dgm:pt modelId="{CDA55AE9-D1C6-4802-8044-F520411D008E}" type="parTrans" cxnId="{6690B499-C66F-4F19-8D91-4D13EA91DF5D}">
      <dgm:prSet/>
      <dgm:spPr/>
      <dgm:t>
        <a:bodyPr/>
        <a:lstStyle/>
        <a:p>
          <a:endParaRPr lang="fr-FR"/>
        </a:p>
      </dgm:t>
    </dgm:pt>
    <dgm:pt modelId="{C407A3A9-7273-4C15-AC9A-1303694E087E}" type="sibTrans" cxnId="{6690B499-C66F-4F19-8D91-4D13EA91DF5D}">
      <dgm:prSet/>
      <dgm:spPr/>
      <dgm:t>
        <a:bodyPr/>
        <a:lstStyle/>
        <a:p>
          <a:endParaRPr lang="fr-FR"/>
        </a:p>
      </dgm:t>
    </dgm:pt>
    <dgm:pt modelId="{31676B69-534A-4988-A2CA-9CBBAFFF6C76}" type="pres">
      <dgm:prSet presAssocID="{0EC824F2-0957-4A7C-AE41-70A272B48C3F}" presName="composite" presStyleCnt="0">
        <dgm:presLayoutVars>
          <dgm:chMax val="1"/>
          <dgm:dir/>
          <dgm:resizeHandles val="exact"/>
        </dgm:presLayoutVars>
      </dgm:prSet>
      <dgm:spPr/>
      <dgm:t>
        <a:bodyPr/>
        <a:lstStyle/>
        <a:p>
          <a:endParaRPr lang="fr-FR"/>
        </a:p>
      </dgm:t>
    </dgm:pt>
    <dgm:pt modelId="{57113E7E-1639-46A5-8760-FC954F1758BC}" type="pres">
      <dgm:prSet presAssocID="{0EC824F2-0957-4A7C-AE41-70A272B48C3F}" presName="radial" presStyleCnt="0">
        <dgm:presLayoutVars>
          <dgm:animLvl val="ctr"/>
        </dgm:presLayoutVars>
      </dgm:prSet>
      <dgm:spPr/>
    </dgm:pt>
    <dgm:pt modelId="{B6804467-2383-44E9-832F-112A1FA48D6E}" type="pres">
      <dgm:prSet presAssocID="{E8085FE2-15F5-45C0-B217-72B8D6B88BEB}" presName="centerShape" presStyleLbl="vennNode1" presStyleIdx="0" presStyleCnt="7"/>
      <dgm:spPr/>
      <dgm:t>
        <a:bodyPr/>
        <a:lstStyle/>
        <a:p>
          <a:endParaRPr lang="fr-FR"/>
        </a:p>
      </dgm:t>
    </dgm:pt>
    <dgm:pt modelId="{53D643A0-9ED2-4593-BBD2-6DE13F4E13F6}" type="pres">
      <dgm:prSet presAssocID="{84C33C71-471F-4B17-B353-F6683422211C}" presName="node" presStyleLbl="vennNode1" presStyleIdx="1" presStyleCnt="7">
        <dgm:presLayoutVars>
          <dgm:bulletEnabled val="1"/>
        </dgm:presLayoutVars>
      </dgm:prSet>
      <dgm:spPr/>
      <dgm:t>
        <a:bodyPr/>
        <a:lstStyle/>
        <a:p>
          <a:endParaRPr lang="fr-FR"/>
        </a:p>
      </dgm:t>
    </dgm:pt>
    <dgm:pt modelId="{099DF711-EDB2-4C8E-AD9F-87904465110B}" type="pres">
      <dgm:prSet presAssocID="{9F698346-8C46-4A2A-88E1-A43C95F864FE}" presName="node" presStyleLbl="vennNode1" presStyleIdx="2" presStyleCnt="7">
        <dgm:presLayoutVars>
          <dgm:bulletEnabled val="1"/>
        </dgm:presLayoutVars>
      </dgm:prSet>
      <dgm:spPr/>
      <dgm:t>
        <a:bodyPr/>
        <a:lstStyle/>
        <a:p>
          <a:endParaRPr lang="fr-FR"/>
        </a:p>
      </dgm:t>
    </dgm:pt>
    <dgm:pt modelId="{33B531A2-0F64-4AEA-971C-C035F577B8A9}" type="pres">
      <dgm:prSet presAssocID="{F249DB2E-E8CA-421E-947A-2395551F9C4C}" presName="node" presStyleLbl="vennNode1" presStyleIdx="3" presStyleCnt="7">
        <dgm:presLayoutVars>
          <dgm:bulletEnabled val="1"/>
        </dgm:presLayoutVars>
      </dgm:prSet>
      <dgm:spPr/>
      <dgm:t>
        <a:bodyPr/>
        <a:lstStyle/>
        <a:p>
          <a:endParaRPr lang="fr-FR"/>
        </a:p>
      </dgm:t>
    </dgm:pt>
    <dgm:pt modelId="{2B32F6E9-8771-4A41-947C-5164A73ECDB5}" type="pres">
      <dgm:prSet presAssocID="{2C0EA841-01F4-45D6-AB54-231468AD7030}" presName="node" presStyleLbl="vennNode1" presStyleIdx="4" presStyleCnt="7">
        <dgm:presLayoutVars>
          <dgm:bulletEnabled val="1"/>
        </dgm:presLayoutVars>
      </dgm:prSet>
      <dgm:spPr/>
      <dgm:t>
        <a:bodyPr/>
        <a:lstStyle/>
        <a:p>
          <a:endParaRPr lang="fr-FR"/>
        </a:p>
      </dgm:t>
    </dgm:pt>
    <dgm:pt modelId="{ABDCD0C2-FED6-46E7-B415-4C607F7A63DF}" type="pres">
      <dgm:prSet presAssocID="{4D0BBF94-33A8-4455-BDBD-C69DEF9373EA}" presName="node" presStyleLbl="vennNode1" presStyleIdx="5" presStyleCnt="7">
        <dgm:presLayoutVars>
          <dgm:bulletEnabled val="1"/>
        </dgm:presLayoutVars>
      </dgm:prSet>
      <dgm:spPr/>
      <dgm:t>
        <a:bodyPr/>
        <a:lstStyle/>
        <a:p>
          <a:endParaRPr lang="fr-FR"/>
        </a:p>
      </dgm:t>
    </dgm:pt>
    <dgm:pt modelId="{9195FE82-2413-49A0-B7FA-A9E831132CC4}" type="pres">
      <dgm:prSet presAssocID="{2B2D9372-1F4A-4C47-8D31-AD3ABD67C4EF}" presName="node" presStyleLbl="vennNode1" presStyleIdx="6" presStyleCnt="7">
        <dgm:presLayoutVars>
          <dgm:bulletEnabled val="1"/>
        </dgm:presLayoutVars>
      </dgm:prSet>
      <dgm:spPr/>
      <dgm:t>
        <a:bodyPr/>
        <a:lstStyle/>
        <a:p>
          <a:endParaRPr lang="fr-FR"/>
        </a:p>
      </dgm:t>
    </dgm:pt>
  </dgm:ptLst>
  <dgm:cxnLst>
    <dgm:cxn modelId="{7E49571E-E901-463A-A9AE-BAFFE5542FDB}" srcId="{E8085FE2-15F5-45C0-B217-72B8D6B88BEB}" destId="{84C33C71-471F-4B17-B353-F6683422211C}" srcOrd="0" destOrd="0" parTransId="{B255EA23-9D75-4AB2-8B01-A3D2FC590E2F}" sibTransId="{3868D68C-8896-4E23-86B5-AF413A0CAC79}"/>
    <dgm:cxn modelId="{BEDD511E-0C6E-486A-8956-7E5767416040}" type="presOf" srcId="{0EC824F2-0957-4A7C-AE41-70A272B48C3F}" destId="{31676B69-534A-4988-A2CA-9CBBAFFF6C76}" srcOrd="0" destOrd="0" presId="urn:microsoft.com/office/officeart/2005/8/layout/radial3"/>
    <dgm:cxn modelId="{3F6CB73A-AF5E-4E5F-BD4F-8F91F13E8631}" type="presOf" srcId="{2B2D9372-1F4A-4C47-8D31-AD3ABD67C4EF}" destId="{9195FE82-2413-49A0-B7FA-A9E831132CC4}" srcOrd="0" destOrd="0" presId="urn:microsoft.com/office/officeart/2005/8/layout/radial3"/>
    <dgm:cxn modelId="{FE5980DC-5BCA-41CC-917F-967B2F500D64}" type="presOf" srcId="{84C33C71-471F-4B17-B353-F6683422211C}" destId="{53D643A0-9ED2-4593-BBD2-6DE13F4E13F6}" srcOrd="0" destOrd="0" presId="urn:microsoft.com/office/officeart/2005/8/layout/radial3"/>
    <dgm:cxn modelId="{F83D9066-6D3D-4D37-8913-DCF53B36FB93}" type="presOf" srcId="{2C0EA841-01F4-45D6-AB54-231468AD7030}" destId="{2B32F6E9-8771-4A41-947C-5164A73ECDB5}" srcOrd="0" destOrd="0" presId="urn:microsoft.com/office/officeart/2005/8/layout/radial3"/>
    <dgm:cxn modelId="{D6250C5F-690D-4F66-8628-FFA7A659AFCA}" srcId="{E8085FE2-15F5-45C0-B217-72B8D6B88BEB}" destId="{2C0EA841-01F4-45D6-AB54-231468AD7030}" srcOrd="3" destOrd="0" parTransId="{96F01007-4A71-4C19-9798-CA40F049270E}" sibTransId="{93B05935-349E-421A-B750-BF440F2D9E1A}"/>
    <dgm:cxn modelId="{938A40D3-992B-4CD6-88EC-F88B583EFD41}" srcId="{E8085FE2-15F5-45C0-B217-72B8D6B88BEB}" destId="{4D0BBF94-33A8-4455-BDBD-C69DEF9373EA}" srcOrd="4" destOrd="0" parTransId="{1061A9F8-5575-4A36-A777-22760CBCD9B5}" sibTransId="{8C16F762-E144-48E1-9051-B65730ED17FF}"/>
    <dgm:cxn modelId="{74614864-CCC8-4CE6-9E40-9C6F8C85B994}" srcId="{E8085FE2-15F5-45C0-B217-72B8D6B88BEB}" destId="{F249DB2E-E8CA-421E-947A-2395551F9C4C}" srcOrd="2" destOrd="0" parTransId="{ED417767-05BE-4334-AE33-2685A9A94DAF}" sibTransId="{713070E1-FF8B-41DB-89BC-63C8833E2E7E}"/>
    <dgm:cxn modelId="{B9B13F3A-23E4-4580-B989-E67740FB4E60}" type="presOf" srcId="{E8085FE2-15F5-45C0-B217-72B8D6B88BEB}" destId="{B6804467-2383-44E9-832F-112A1FA48D6E}" srcOrd="0" destOrd="0" presId="urn:microsoft.com/office/officeart/2005/8/layout/radial3"/>
    <dgm:cxn modelId="{DABEAD15-5B48-4227-A711-55398C110A34}" srcId="{0EC824F2-0957-4A7C-AE41-70A272B48C3F}" destId="{E8085FE2-15F5-45C0-B217-72B8D6B88BEB}" srcOrd="0" destOrd="0" parTransId="{19CF92EA-11EF-49EF-A903-F55A07B4790C}" sibTransId="{073A668A-9255-498C-B83C-D4DA9A2792DB}"/>
    <dgm:cxn modelId="{2CF4B0B8-048D-4AC5-9B49-17EEC1950DC5}" type="presOf" srcId="{F249DB2E-E8CA-421E-947A-2395551F9C4C}" destId="{33B531A2-0F64-4AEA-971C-C035F577B8A9}" srcOrd="0" destOrd="0" presId="urn:microsoft.com/office/officeart/2005/8/layout/radial3"/>
    <dgm:cxn modelId="{6690B499-C66F-4F19-8D91-4D13EA91DF5D}" srcId="{E8085FE2-15F5-45C0-B217-72B8D6B88BEB}" destId="{2B2D9372-1F4A-4C47-8D31-AD3ABD67C4EF}" srcOrd="5" destOrd="0" parTransId="{CDA55AE9-D1C6-4802-8044-F520411D008E}" sibTransId="{C407A3A9-7273-4C15-AC9A-1303694E087E}"/>
    <dgm:cxn modelId="{CECA1157-537B-4BB2-B916-A4BD9E074445}" srcId="{E8085FE2-15F5-45C0-B217-72B8D6B88BEB}" destId="{9F698346-8C46-4A2A-88E1-A43C95F864FE}" srcOrd="1" destOrd="0" parTransId="{F5197A19-D61E-444B-A167-30808733C151}" sibTransId="{B2C32752-15DC-4B9F-B8E5-6FF0B0F13035}"/>
    <dgm:cxn modelId="{73F6C8C3-7DEA-4CB3-B503-93EF2A70BC13}" type="presOf" srcId="{9F698346-8C46-4A2A-88E1-A43C95F864FE}" destId="{099DF711-EDB2-4C8E-AD9F-87904465110B}" srcOrd="0" destOrd="0" presId="urn:microsoft.com/office/officeart/2005/8/layout/radial3"/>
    <dgm:cxn modelId="{BA35B3FA-8B9D-4BBF-B477-0B83CA0D9B0A}" type="presOf" srcId="{4D0BBF94-33A8-4455-BDBD-C69DEF9373EA}" destId="{ABDCD0C2-FED6-46E7-B415-4C607F7A63DF}" srcOrd="0" destOrd="0" presId="urn:microsoft.com/office/officeart/2005/8/layout/radial3"/>
    <dgm:cxn modelId="{3A7BF470-2379-4561-B3A4-5A9A1CD8C0EC}" type="presParOf" srcId="{31676B69-534A-4988-A2CA-9CBBAFFF6C76}" destId="{57113E7E-1639-46A5-8760-FC954F1758BC}" srcOrd="0" destOrd="0" presId="urn:microsoft.com/office/officeart/2005/8/layout/radial3"/>
    <dgm:cxn modelId="{A7E76359-F1BC-4F99-B8A9-C924A3C09CF2}" type="presParOf" srcId="{57113E7E-1639-46A5-8760-FC954F1758BC}" destId="{B6804467-2383-44E9-832F-112A1FA48D6E}" srcOrd="0" destOrd="0" presId="urn:microsoft.com/office/officeart/2005/8/layout/radial3"/>
    <dgm:cxn modelId="{A66C3F00-F678-461E-879F-F1894A4523F5}" type="presParOf" srcId="{57113E7E-1639-46A5-8760-FC954F1758BC}" destId="{53D643A0-9ED2-4593-BBD2-6DE13F4E13F6}" srcOrd="1" destOrd="0" presId="urn:microsoft.com/office/officeart/2005/8/layout/radial3"/>
    <dgm:cxn modelId="{1C7DED7C-43B3-406B-80A4-796775DCBE80}" type="presParOf" srcId="{57113E7E-1639-46A5-8760-FC954F1758BC}" destId="{099DF711-EDB2-4C8E-AD9F-87904465110B}" srcOrd="2" destOrd="0" presId="urn:microsoft.com/office/officeart/2005/8/layout/radial3"/>
    <dgm:cxn modelId="{6F065A6A-4AAF-46C9-A9CF-9D51DD62F00A}" type="presParOf" srcId="{57113E7E-1639-46A5-8760-FC954F1758BC}" destId="{33B531A2-0F64-4AEA-971C-C035F577B8A9}" srcOrd="3" destOrd="0" presId="urn:microsoft.com/office/officeart/2005/8/layout/radial3"/>
    <dgm:cxn modelId="{E7F03F8C-1602-4D9C-92B7-9AFEFFE14BA4}" type="presParOf" srcId="{57113E7E-1639-46A5-8760-FC954F1758BC}" destId="{2B32F6E9-8771-4A41-947C-5164A73ECDB5}" srcOrd="4" destOrd="0" presId="urn:microsoft.com/office/officeart/2005/8/layout/radial3"/>
    <dgm:cxn modelId="{DF06F0DB-26C8-45F7-BEC9-76DDD0FD8A12}" type="presParOf" srcId="{57113E7E-1639-46A5-8760-FC954F1758BC}" destId="{ABDCD0C2-FED6-46E7-B415-4C607F7A63DF}" srcOrd="5" destOrd="0" presId="urn:microsoft.com/office/officeart/2005/8/layout/radial3"/>
    <dgm:cxn modelId="{C37CF0EA-C302-47CE-A394-EBB824964A37}" type="presParOf" srcId="{57113E7E-1639-46A5-8760-FC954F1758BC}" destId="{9195FE82-2413-49A0-B7FA-A9E831132CC4}"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9BC518-BCC7-FE41-AEE9-7B25B49E2ED8}" type="doc">
      <dgm:prSet loTypeId="urn:microsoft.com/office/officeart/2008/layout/RadialCluster" loCatId="" qsTypeId="urn:microsoft.com/office/officeart/2005/8/quickstyle/simple4" qsCatId="simple" csTypeId="urn:microsoft.com/office/officeart/2005/8/colors/accent1_2" csCatId="accent1" phldr="1"/>
      <dgm:spPr/>
      <dgm:t>
        <a:bodyPr/>
        <a:lstStyle/>
        <a:p>
          <a:endParaRPr lang="fr-FR"/>
        </a:p>
      </dgm:t>
    </dgm:pt>
    <dgm:pt modelId="{F78DCF66-D772-EB4C-B742-E0DD456F0055}">
      <dgm:prSet phldrT="[Texte]"/>
      <dgm:spPr/>
      <dgm:t>
        <a:bodyPr/>
        <a:lstStyle/>
        <a:p>
          <a:r>
            <a:rPr lang="fr-FR" dirty="0" smtClean="0">
              <a:solidFill>
                <a:schemeClr val="bg1">
                  <a:lumMod val="75000"/>
                </a:schemeClr>
              </a:solidFill>
            </a:rPr>
            <a:t>Coopération territoriale</a:t>
          </a:r>
          <a:endParaRPr lang="fr-FR" dirty="0">
            <a:solidFill>
              <a:schemeClr val="bg1">
                <a:lumMod val="75000"/>
              </a:schemeClr>
            </a:solidFill>
          </a:endParaRPr>
        </a:p>
      </dgm:t>
    </dgm:pt>
    <dgm:pt modelId="{09DA0EE9-2DEC-9949-88A9-8B72D913F999}" type="parTrans" cxnId="{832382E9-91B9-8B49-A68F-BFD6CC2AE69E}">
      <dgm:prSet/>
      <dgm:spPr/>
      <dgm:t>
        <a:bodyPr/>
        <a:lstStyle/>
        <a:p>
          <a:endParaRPr lang="fr-FR"/>
        </a:p>
      </dgm:t>
    </dgm:pt>
    <dgm:pt modelId="{F35861A4-940D-8349-9C1B-3A332145D7B1}" type="sibTrans" cxnId="{832382E9-91B9-8B49-A68F-BFD6CC2AE69E}">
      <dgm:prSet/>
      <dgm:spPr/>
      <dgm:t>
        <a:bodyPr/>
        <a:lstStyle/>
        <a:p>
          <a:endParaRPr lang="fr-FR"/>
        </a:p>
      </dgm:t>
    </dgm:pt>
    <dgm:pt modelId="{F4315F0D-733B-C543-813F-74F1678424DD}">
      <dgm:prSet phldrT="[Texte]" custT="1"/>
      <dgm:spPr/>
      <dgm:t>
        <a:bodyPr/>
        <a:lstStyle/>
        <a:p>
          <a:r>
            <a:rPr lang="fr-FR" sz="2100" dirty="0" smtClean="0">
              <a:solidFill>
                <a:schemeClr val="bg1">
                  <a:lumMod val="75000"/>
                </a:schemeClr>
              </a:solidFill>
            </a:rPr>
            <a:t>Coopération communautaire</a:t>
          </a:r>
          <a:endParaRPr lang="fr-FR" sz="2100" dirty="0">
            <a:solidFill>
              <a:schemeClr val="bg1">
                <a:lumMod val="75000"/>
              </a:schemeClr>
            </a:solidFill>
          </a:endParaRPr>
        </a:p>
      </dgm:t>
    </dgm:pt>
    <dgm:pt modelId="{BA2D6A0A-9872-0B4B-A292-59F0C3D36570}" type="parTrans" cxnId="{2B4F16C5-92A8-FE42-93E0-BDFE774F8B28}">
      <dgm:prSet/>
      <dgm:spPr/>
      <dgm:t>
        <a:bodyPr/>
        <a:lstStyle/>
        <a:p>
          <a:endParaRPr lang="fr-FR"/>
        </a:p>
      </dgm:t>
    </dgm:pt>
    <dgm:pt modelId="{19D3E272-967D-3F48-B72F-1D2C8CC6D4FE}" type="sibTrans" cxnId="{2B4F16C5-92A8-FE42-93E0-BDFE774F8B28}">
      <dgm:prSet/>
      <dgm:spPr/>
      <dgm:t>
        <a:bodyPr/>
        <a:lstStyle/>
        <a:p>
          <a:endParaRPr lang="fr-FR"/>
        </a:p>
      </dgm:t>
    </dgm:pt>
    <dgm:pt modelId="{E6217306-4175-094E-B334-223659597A2C}">
      <dgm:prSet phldrT="[Texte]" custT="1"/>
      <dgm:spPr/>
      <dgm:t>
        <a:bodyPr/>
        <a:lstStyle/>
        <a:p>
          <a:r>
            <a:rPr lang="fr-FR" sz="2100" dirty="0" smtClean="0">
              <a:solidFill>
                <a:schemeClr val="bg1">
                  <a:lumMod val="75000"/>
                </a:schemeClr>
              </a:solidFill>
            </a:rPr>
            <a:t>Coopération stratégique</a:t>
          </a:r>
          <a:endParaRPr lang="fr-FR" sz="2100" dirty="0">
            <a:solidFill>
              <a:schemeClr val="bg1">
                <a:lumMod val="75000"/>
              </a:schemeClr>
            </a:solidFill>
          </a:endParaRPr>
        </a:p>
      </dgm:t>
    </dgm:pt>
    <dgm:pt modelId="{6CF0E4B0-CC20-7840-874C-D3C12CE6A796}" type="parTrans" cxnId="{F10AEA73-8C8A-7248-8AF8-4F4554FD634B}">
      <dgm:prSet/>
      <dgm:spPr/>
      <dgm:t>
        <a:bodyPr/>
        <a:lstStyle/>
        <a:p>
          <a:endParaRPr lang="fr-FR"/>
        </a:p>
      </dgm:t>
    </dgm:pt>
    <dgm:pt modelId="{901DB6E4-7C0B-0A48-BF84-9F5F3DD469B4}" type="sibTrans" cxnId="{F10AEA73-8C8A-7248-8AF8-4F4554FD634B}">
      <dgm:prSet/>
      <dgm:spPr/>
      <dgm:t>
        <a:bodyPr/>
        <a:lstStyle/>
        <a:p>
          <a:endParaRPr lang="fr-FR"/>
        </a:p>
      </dgm:t>
    </dgm:pt>
    <dgm:pt modelId="{2EB33929-E533-914B-98B1-B456A9B9E25B}">
      <dgm:prSet phldrT="[Texte]" custT="1"/>
      <dgm:spPr/>
      <dgm:t>
        <a:bodyPr/>
        <a:lstStyle/>
        <a:p>
          <a:r>
            <a:rPr lang="fr-FR" sz="2100" dirty="0" smtClean="0">
              <a:solidFill>
                <a:schemeClr val="bg1">
                  <a:lumMod val="75000"/>
                </a:schemeClr>
              </a:solidFill>
            </a:rPr>
            <a:t>Coopération subsidiaire</a:t>
          </a:r>
          <a:endParaRPr lang="fr-FR" sz="2100" dirty="0">
            <a:solidFill>
              <a:schemeClr val="bg1">
                <a:lumMod val="75000"/>
              </a:schemeClr>
            </a:solidFill>
          </a:endParaRPr>
        </a:p>
      </dgm:t>
    </dgm:pt>
    <dgm:pt modelId="{B2DFC650-E607-D948-9E1A-F94868F9DDE2}" type="parTrans" cxnId="{D16BB370-C3AB-6C42-9891-EB6F6CBA8817}">
      <dgm:prSet/>
      <dgm:spPr/>
      <dgm:t>
        <a:bodyPr/>
        <a:lstStyle/>
        <a:p>
          <a:endParaRPr lang="fr-FR"/>
        </a:p>
      </dgm:t>
    </dgm:pt>
    <dgm:pt modelId="{303359BF-668D-3447-BDE0-B1319D442506}" type="sibTrans" cxnId="{D16BB370-C3AB-6C42-9891-EB6F6CBA8817}">
      <dgm:prSet/>
      <dgm:spPr/>
      <dgm:t>
        <a:bodyPr/>
        <a:lstStyle/>
        <a:p>
          <a:endParaRPr lang="fr-FR"/>
        </a:p>
      </dgm:t>
    </dgm:pt>
    <dgm:pt modelId="{0794C5EB-521A-2140-A174-19D3A60110D1}" type="pres">
      <dgm:prSet presAssocID="{909BC518-BCC7-FE41-AEE9-7B25B49E2ED8}" presName="Name0" presStyleCnt="0">
        <dgm:presLayoutVars>
          <dgm:chMax val="1"/>
          <dgm:chPref val="1"/>
          <dgm:dir/>
          <dgm:animOne val="branch"/>
          <dgm:animLvl val="lvl"/>
        </dgm:presLayoutVars>
      </dgm:prSet>
      <dgm:spPr/>
      <dgm:t>
        <a:bodyPr/>
        <a:lstStyle/>
        <a:p>
          <a:endParaRPr lang="fr-FR"/>
        </a:p>
      </dgm:t>
    </dgm:pt>
    <dgm:pt modelId="{A2283842-23AD-574F-B900-43C628EA37BE}" type="pres">
      <dgm:prSet presAssocID="{F78DCF66-D772-EB4C-B742-E0DD456F0055}" presName="singleCycle" presStyleCnt="0"/>
      <dgm:spPr/>
      <dgm:t>
        <a:bodyPr/>
        <a:lstStyle/>
        <a:p>
          <a:endParaRPr lang="fr-FR"/>
        </a:p>
      </dgm:t>
    </dgm:pt>
    <dgm:pt modelId="{EF3011A5-915E-B94F-92FB-4C21F4E5B03E}" type="pres">
      <dgm:prSet presAssocID="{F78DCF66-D772-EB4C-B742-E0DD456F0055}" presName="singleCenter" presStyleLbl="node1" presStyleIdx="0" presStyleCnt="4" custScaleX="89860" custScaleY="89860" custLinFactNeighborX="434" custLinFactNeighborY="-8326">
        <dgm:presLayoutVars>
          <dgm:chMax val="7"/>
          <dgm:chPref val="7"/>
        </dgm:presLayoutVars>
      </dgm:prSet>
      <dgm:spPr/>
      <dgm:t>
        <a:bodyPr/>
        <a:lstStyle/>
        <a:p>
          <a:endParaRPr lang="fr-FR"/>
        </a:p>
      </dgm:t>
    </dgm:pt>
    <dgm:pt modelId="{8125EC62-B9C0-B744-8EF0-9B77EBE217CD}" type="pres">
      <dgm:prSet presAssocID="{BA2D6A0A-9872-0B4B-A292-59F0C3D36570}" presName="Name56" presStyleLbl="parChTrans1D2" presStyleIdx="0" presStyleCnt="3" custSzX="1674901"/>
      <dgm:spPr/>
      <dgm:t>
        <a:bodyPr/>
        <a:lstStyle/>
        <a:p>
          <a:endParaRPr lang="fr-FR"/>
        </a:p>
      </dgm:t>
    </dgm:pt>
    <dgm:pt modelId="{67DC884B-B090-454B-A819-93CA9E827AFF}" type="pres">
      <dgm:prSet presAssocID="{F4315F0D-733B-C543-813F-74F1678424DD}" presName="text0" presStyleLbl="node1" presStyleIdx="1" presStyleCnt="4" custScaleX="221380" custScaleY="106813" custRadScaleRad="98438" custRadScaleInc="2104">
        <dgm:presLayoutVars>
          <dgm:bulletEnabled val="1"/>
        </dgm:presLayoutVars>
      </dgm:prSet>
      <dgm:spPr/>
      <dgm:t>
        <a:bodyPr/>
        <a:lstStyle/>
        <a:p>
          <a:endParaRPr lang="fr-FR"/>
        </a:p>
      </dgm:t>
    </dgm:pt>
    <dgm:pt modelId="{D2BDD440-4C6F-2649-9966-7A3A018E7560}" type="pres">
      <dgm:prSet presAssocID="{6CF0E4B0-CC20-7840-874C-D3C12CE6A796}" presName="Name56" presStyleLbl="parChTrans1D2" presStyleIdx="1" presStyleCnt="3" custSzX="2215002"/>
      <dgm:spPr/>
      <dgm:t>
        <a:bodyPr/>
        <a:lstStyle/>
        <a:p>
          <a:endParaRPr lang="fr-FR"/>
        </a:p>
      </dgm:t>
    </dgm:pt>
    <dgm:pt modelId="{3ECC2C4D-F419-BC40-AA8E-9F1839F8684C}" type="pres">
      <dgm:prSet presAssocID="{E6217306-4175-094E-B334-223659597A2C}" presName="text0" presStyleLbl="node1" presStyleIdx="2" presStyleCnt="4" custScaleX="190091" custScaleY="89765" custRadScaleRad="102671" custRadScaleInc="269">
        <dgm:presLayoutVars>
          <dgm:bulletEnabled val="1"/>
        </dgm:presLayoutVars>
      </dgm:prSet>
      <dgm:spPr/>
      <dgm:t>
        <a:bodyPr/>
        <a:lstStyle/>
        <a:p>
          <a:endParaRPr lang="fr-FR"/>
        </a:p>
      </dgm:t>
    </dgm:pt>
    <dgm:pt modelId="{FADB1659-1AF0-8041-A83D-B806DAFF5569}" type="pres">
      <dgm:prSet presAssocID="{B2DFC650-E607-D948-9E1A-F94868F9DDE2}" presName="Name56" presStyleLbl="parChTrans1D2" presStyleIdx="2" presStyleCnt="3" custSzX="2145868"/>
      <dgm:spPr/>
      <dgm:t>
        <a:bodyPr/>
        <a:lstStyle/>
        <a:p>
          <a:endParaRPr lang="fr-FR"/>
        </a:p>
      </dgm:t>
    </dgm:pt>
    <dgm:pt modelId="{146533F7-BA54-AA40-BA96-F4EAA8296CC6}" type="pres">
      <dgm:prSet presAssocID="{2EB33929-E533-914B-98B1-B456A9B9E25B}" presName="text0" presStyleLbl="node1" presStyleIdx="3" presStyleCnt="4" custScaleX="190091" custScaleY="89765" custRadScaleRad="98946" custRadScaleInc="-2373">
        <dgm:presLayoutVars>
          <dgm:bulletEnabled val="1"/>
        </dgm:presLayoutVars>
      </dgm:prSet>
      <dgm:spPr/>
      <dgm:t>
        <a:bodyPr/>
        <a:lstStyle/>
        <a:p>
          <a:endParaRPr lang="fr-FR"/>
        </a:p>
      </dgm:t>
    </dgm:pt>
  </dgm:ptLst>
  <dgm:cxnLst>
    <dgm:cxn modelId="{505DA789-9283-43DB-9AD6-074758570F9A}" type="presOf" srcId="{B2DFC650-E607-D948-9E1A-F94868F9DDE2}" destId="{FADB1659-1AF0-8041-A83D-B806DAFF5569}" srcOrd="0" destOrd="0" presId="urn:microsoft.com/office/officeart/2008/layout/RadialCluster"/>
    <dgm:cxn modelId="{ED54F5FC-E05A-435E-9409-E30C8FFEBB1B}" type="presOf" srcId="{6CF0E4B0-CC20-7840-874C-D3C12CE6A796}" destId="{D2BDD440-4C6F-2649-9966-7A3A018E7560}" srcOrd="0" destOrd="0" presId="urn:microsoft.com/office/officeart/2008/layout/RadialCluster"/>
    <dgm:cxn modelId="{832382E9-91B9-8B49-A68F-BFD6CC2AE69E}" srcId="{909BC518-BCC7-FE41-AEE9-7B25B49E2ED8}" destId="{F78DCF66-D772-EB4C-B742-E0DD456F0055}" srcOrd="0" destOrd="0" parTransId="{09DA0EE9-2DEC-9949-88A9-8B72D913F999}" sibTransId="{F35861A4-940D-8349-9C1B-3A332145D7B1}"/>
    <dgm:cxn modelId="{D16BB370-C3AB-6C42-9891-EB6F6CBA8817}" srcId="{F78DCF66-D772-EB4C-B742-E0DD456F0055}" destId="{2EB33929-E533-914B-98B1-B456A9B9E25B}" srcOrd="2" destOrd="0" parTransId="{B2DFC650-E607-D948-9E1A-F94868F9DDE2}" sibTransId="{303359BF-668D-3447-BDE0-B1319D442506}"/>
    <dgm:cxn modelId="{35CA3F92-F4E6-424E-A62C-413BB0A99B71}" type="presOf" srcId="{909BC518-BCC7-FE41-AEE9-7B25B49E2ED8}" destId="{0794C5EB-521A-2140-A174-19D3A60110D1}" srcOrd="0" destOrd="0" presId="urn:microsoft.com/office/officeart/2008/layout/RadialCluster"/>
    <dgm:cxn modelId="{087B8624-F2F2-4EEC-B7AB-B976E6A3A798}" type="presOf" srcId="{E6217306-4175-094E-B334-223659597A2C}" destId="{3ECC2C4D-F419-BC40-AA8E-9F1839F8684C}" srcOrd="0" destOrd="0" presId="urn:microsoft.com/office/officeart/2008/layout/RadialCluster"/>
    <dgm:cxn modelId="{F2C288D1-0E6C-4992-B65F-E5F38B492981}" type="presOf" srcId="{2EB33929-E533-914B-98B1-B456A9B9E25B}" destId="{146533F7-BA54-AA40-BA96-F4EAA8296CC6}" srcOrd="0" destOrd="0" presId="urn:microsoft.com/office/officeart/2008/layout/RadialCluster"/>
    <dgm:cxn modelId="{DF7DB1FC-3329-4027-B74F-02463185D387}" type="presOf" srcId="{BA2D6A0A-9872-0B4B-A292-59F0C3D36570}" destId="{8125EC62-B9C0-B744-8EF0-9B77EBE217CD}" srcOrd="0" destOrd="0" presId="urn:microsoft.com/office/officeart/2008/layout/RadialCluster"/>
    <dgm:cxn modelId="{3198B283-A5AD-42A9-A4A8-DE581B755DCA}" type="presOf" srcId="{F4315F0D-733B-C543-813F-74F1678424DD}" destId="{67DC884B-B090-454B-A819-93CA9E827AFF}" srcOrd="0" destOrd="0" presId="urn:microsoft.com/office/officeart/2008/layout/RadialCluster"/>
    <dgm:cxn modelId="{5E3B5D88-20F2-4378-BBB1-864411F84007}" type="presOf" srcId="{F78DCF66-D772-EB4C-B742-E0DD456F0055}" destId="{EF3011A5-915E-B94F-92FB-4C21F4E5B03E}" srcOrd="0" destOrd="0" presId="urn:microsoft.com/office/officeart/2008/layout/RadialCluster"/>
    <dgm:cxn modelId="{F10AEA73-8C8A-7248-8AF8-4F4554FD634B}" srcId="{F78DCF66-D772-EB4C-B742-E0DD456F0055}" destId="{E6217306-4175-094E-B334-223659597A2C}" srcOrd="1" destOrd="0" parTransId="{6CF0E4B0-CC20-7840-874C-D3C12CE6A796}" sibTransId="{901DB6E4-7C0B-0A48-BF84-9F5F3DD469B4}"/>
    <dgm:cxn modelId="{2B4F16C5-92A8-FE42-93E0-BDFE774F8B28}" srcId="{F78DCF66-D772-EB4C-B742-E0DD456F0055}" destId="{F4315F0D-733B-C543-813F-74F1678424DD}" srcOrd="0" destOrd="0" parTransId="{BA2D6A0A-9872-0B4B-A292-59F0C3D36570}" sibTransId="{19D3E272-967D-3F48-B72F-1D2C8CC6D4FE}"/>
    <dgm:cxn modelId="{D5DAFDC7-BD4E-4804-87FE-042F45DD411C}" type="presParOf" srcId="{0794C5EB-521A-2140-A174-19D3A60110D1}" destId="{A2283842-23AD-574F-B900-43C628EA37BE}" srcOrd="0" destOrd="0" presId="urn:microsoft.com/office/officeart/2008/layout/RadialCluster"/>
    <dgm:cxn modelId="{A6AB2C57-61C9-425B-BDC6-3C15487CFFCA}" type="presParOf" srcId="{A2283842-23AD-574F-B900-43C628EA37BE}" destId="{EF3011A5-915E-B94F-92FB-4C21F4E5B03E}" srcOrd="0" destOrd="0" presId="urn:microsoft.com/office/officeart/2008/layout/RadialCluster"/>
    <dgm:cxn modelId="{21061E5E-F186-4DF0-8D6A-47993A115A53}" type="presParOf" srcId="{A2283842-23AD-574F-B900-43C628EA37BE}" destId="{8125EC62-B9C0-B744-8EF0-9B77EBE217CD}" srcOrd="1" destOrd="0" presId="urn:microsoft.com/office/officeart/2008/layout/RadialCluster"/>
    <dgm:cxn modelId="{EDA9BDD8-F35E-4677-BBB5-8CACF012FC78}" type="presParOf" srcId="{A2283842-23AD-574F-B900-43C628EA37BE}" destId="{67DC884B-B090-454B-A819-93CA9E827AFF}" srcOrd="2" destOrd="0" presId="urn:microsoft.com/office/officeart/2008/layout/RadialCluster"/>
    <dgm:cxn modelId="{94B0DF14-5851-4967-BFCE-DBE891960524}" type="presParOf" srcId="{A2283842-23AD-574F-B900-43C628EA37BE}" destId="{D2BDD440-4C6F-2649-9966-7A3A018E7560}" srcOrd="3" destOrd="0" presId="urn:microsoft.com/office/officeart/2008/layout/RadialCluster"/>
    <dgm:cxn modelId="{5B8305A2-E2A6-4B7E-92A0-386BAFFD68D4}" type="presParOf" srcId="{A2283842-23AD-574F-B900-43C628EA37BE}" destId="{3ECC2C4D-F419-BC40-AA8E-9F1839F8684C}" srcOrd="4" destOrd="0" presId="urn:microsoft.com/office/officeart/2008/layout/RadialCluster"/>
    <dgm:cxn modelId="{B4745621-44DC-408F-926D-5B29E9BC321B}" type="presParOf" srcId="{A2283842-23AD-574F-B900-43C628EA37BE}" destId="{FADB1659-1AF0-8041-A83D-B806DAFF5569}" srcOrd="5" destOrd="0" presId="urn:microsoft.com/office/officeart/2008/layout/RadialCluster"/>
    <dgm:cxn modelId="{0E97C39E-62A2-4C0F-A59F-1BEC295CB789}" type="presParOf" srcId="{A2283842-23AD-574F-B900-43C628EA37BE}" destId="{146533F7-BA54-AA40-BA96-F4EAA8296CC6}"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D1549FD-965D-4682-8E6F-52EF438CA9A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fr-FR"/>
        </a:p>
      </dgm:t>
    </dgm:pt>
    <dgm:pt modelId="{C65CCE11-BF0E-4301-9517-6571DC467836}">
      <dgm:prSet phldrT="[Texte]"/>
      <dgm:spPr/>
      <dgm:t>
        <a:bodyPr/>
        <a:lstStyle/>
        <a:p>
          <a:r>
            <a:rPr lang="fr-FR" dirty="0" smtClean="0">
              <a:solidFill>
                <a:schemeClr val="bg1"/>
              </a:solidFill>
            </a:rPr>
            <a:t>Fonctions</a:t>
          </a:r>
          <a:endParaRPr lang="fr-FR" dirty="0">
            <a:solidFill>
              <a:schemeClr val="bg1"/>
            </a:solidFill>
          </a:endParaRPr>
        </a:p>
      </dgm:t>
    </dgm:pt>
    <dgm:pt modelId="{BA4626A6-6E1D-4910-B5A9-141BF0B1BDC6}" type="parTrans" cxnId="{6EF4D16B-3C8F-4BB8-A3F5-8F3CE12EA7E5}">
      <dgm:prSet/>
      <dgm:spPr/>
      <dgm:t>
        <a:bodyPr/>
        <a:lstStyle/>
        <a:p>
          <a:endParaRPr lang="fr-FR"/>
        </a:p>
      </dgm:t>
    </dgm:pt>
    <dgm:pt modelId="{899A28EF-3BC9-466A-9F3E-DD008F0BC25D}" type="sibTrans" cxnId="{6EF4D16B-3C8F-4BB8-A3F5-8F3CE12EA7E5}">
      <dgm:prSet/>
      <dgm:spPr/>
      <dgm:t>
        <a:bodyPr/>
        <a:lstStyle/>
        <a:p>
          <a:endParaRPr lang="fr-FR"/>
        </a:p>
      </dgm:t>
    </dgm:pt>
    <dgm:pt modelId="{A8346413-F0BE-4A5A-8FF5-96989480CE68}">
      <dgm:prSet phldrT="[Texte]"/>
      <dgm:spPr/>
      <dgm:t>
        <a:bodyPr/>
        <a:lstStyle/>
        <a:p>
          <a:r>
            <a:rPr lang="fr-FR" i="1" dirty="0" smtClean="0"/>
            <a:t>Learning</a:t>
          </a:r>
          <a:endParaRPr lang="fr-FR" i="1" dirty="0"/>
        </a:p>
      </dgm:t>
    </dgm:pt>
    <dgm:pt modelId="{56919DBB-5EFA-42D3-8ED3-7A463D1FA670}" type="parTrans" cxnId="{C5E9BC05-737C-40F1-AA8F-9028FBCBE461}">
      <dgm:prSet/>
      <dgm:spPr/>
      <dgm:t>
        <a:bodyPr/>
        <a:lstStyle/>
        <a:p>
          <a:endParaRPr lang="fr-FR"/>
        </a:p>
      </dgm:t>
    </dgm:pt>
    <dgm:pt modelId="{076CB0C5-EB69-4230-B480-E27149215C48}" type="sibTrans" cxnId="{C5E9BC05-737C-40F1-AA8F-9028FBCBE461}">
      <dgm:prSet/>
      <dgm:spPr/>
      <dgm:t>
        <a:bodyPr/>
        <a:lstStyle/>
        <a:p>
          <a:endParaRPr lang="fr-FR"/>
        </a:p>
      </dgm:t>
    </dgm:pt>
    <dgm:pt modelId="{B82654E7-01E4-471A-B52B-F3E9F5DA56DA}">
      <dgm:prSet phldrT="[Texte]"/>
      <dgm:spPr/>
      <dgm:t>
        <a:bodyPr/>
        <a:lstStyle/>
        <a:p>
          <a:r>
            <a:rPr lang="fr-FR" i="1" dirty="0" err="1" smtClean="0"/>
            <a:t>Branding</a:t>
          </a:r>
          <a:endParaRPr lang="fr-FR" i="1" dirty="0"/>
        </a:p>
      </dgm:t>
    </dgm:pt>
    <dgm:pt modelId="{AD5C86E0-6BA8-4277-AEFF-D67119B35EB4}" type="parTrans" cxnId="{69369482-EAA6-4FEB-9CE1-B815AB9FCE60}">
      <dgm:prSet/>
      <dgm:spPr/>
      <dgm:t>
        <a:bodyPr/>
        <a:lstStyle/>
        <a:p>
          <a:endParaRPr lang="fr-FR"/>
        </a:p>
      </dgm:t>
    </dgm:pt>
    <dgm:pt modelId="{14DC1C9D-4D8D-4261-9E19-786AEBABDD6A}" type="sibTrans" cxnId="{69369482-EAA6-4FEB-9CE1-B815AB9FCE60}">
      <dgm:prSet/>
      <dgm:spPr/>
      <dgm:t>
        <a:bodyPr/>
        <a:lstStyle/>
        <a:p>
          <a:endParaRPr lang="fr-FR"/>
        </a:p>
      </dgm:t>
    </dgm:pt>
    <dgm:pt modelId="{A61FE373-980A-42A4-A997-B8BE426C9AE0}">
      <dgm:prSet phldrT="[Texte]"/>
      <dgm:spPr/>
      <dgm:t>
        <a:bodyPr/>
        <a:lstStyle/>
        <a:p>
          <a:r>
            <a:rPr lang="fr-FR" b="1" dirty="0" smtClean="0">
              <a:solidFill>
                <a:schemeClr val="bg1"/>
              </a:solidFill>
            </a:rPr>
            <a:t>Modèles urbains</a:t>
          </a:r>
          <a:endParaRPr lang="fr-FR" b="1" dirty="0">
            <a:solidFill>
              <a:schemeClr val="bg1"/>
            </a:solidFill>
          </a:endParaRPr>
        </a:p>
      </dgm:t>
    </dgm:pt>
    <dgm:pt modelId="{5937ADF3-C579-493C-81FF-84620DD83205}" type="parTrans" cxnId="{35EAB549-A3BD-42EC-B4F9-1A4171206BBD}">
      <dgm:prSet/>
      <dgm:spPr/>
      <dgm:t>
        <a:bodyPr/>
        <a:lstStyle/>
        <a:p>
          <a:endParaRPr lang="fr-FR"/>
        </a:p>
      </dgm:t>
    </dgm:pt>
    <dgm:pt modelId="{D6C9458C-3E1D-4FF0-81DF-46E41586D259}" type="sibTrans" cxnId="{35EAB549-A3BD-42EC-B4F9-1A4171206BBD}">
      <dgm:prSet/>
      <dgm:spPr/>
      <dgm:t>
        <a:bodyPr/>
        <a:lstStyle/>
        <a:p>
          <a:endParaRPr lang="fr-FR"/>
        </a:p>
      </dgm:t>
    </dgm:pt>
    <dgm:pt modelId="{56FE3789-C56F-42A1-864B-72696344D88D}">
      <dgm:prSet phldrT="[Texte]"/>
      <dgm:spPr/>
      <dgm:t>
        <a:bodyPr/>
        <a:lstStyle/>
        <a:p>
          <a:r>
            <a:rPr lang="fr-FR" dirty="0" smtClean="0"/>
            <a:t>Types de « pratiques »</a:t>
          </a:r>
          <a:endParaRPr lang="fr-FR" dirty="0"/>
        </a:p>
      </dgm:t>
    </dgm:pt>
    <dgm:pt modelId="{DAA4B027-28C7-4FFB-8383-7DD8CBE82B0C}" type="parTrans" cxnId="{5339E316-9F9E-4DEF-8E79-3137BA4E64E3}">
      <dgm:prSet/>
      <dgm:spPr/>
      <dgm:t>
        <a:bodyPr/>
        <a:lstStyle/>
        <a:p>
          <a:endParaRPr lang="fr-FR"/>
        </a:p>
      </dgm:t>
    </dgm:pt>
    <dgm:pt modelId="{B7301E4D-597F-405C-AD56-6A006712EB25}" type="sibTrans" cxnId="{5339E316-9F9E-4DEF-8E79-3137BA4E64E3}">
      <dgm:prSet/>
      <dgm:spPr/>
      <dgm:t>
        <a:bodyPr/>
        <a:lstStyle/>
        <a:p>
          <a:endParaRPr lang="fr-FR"/>
        </a:p>
      </dgm:t>
    </dgm:pt>
    <dgm:pt modelId="{D207163D-F005-4CCC-A9E9-334025B31061}">
      <dgm:prSet phldrT="[Texte]"/>
      <dgm:spPr/>
      <dgm:t>
        <a:bodyPr/>
        <a:lstStyle/>
        <a:p>
          <a:r>
            <a:rPr lang="fr-FR" dirty="0" smtClean="0"/>
            <a:t>Modes de gouvernance</a:t>
          </a:r>
          <a:endParaRPr lang="fr-FR" dirty="0"/>
        </a:p>
      </dgm:t>
    </dgm:pt>
    <dgm:pt modelId="{7D87EBE6-7D99-44D7-AEF7-2B3A7B221CBF}" type="parTrans" cxnId="{7495EE0D-39B4-4D1A-99F2-52455F57E35D}">
      <dgm:prSet/>
      <dgm:spPr/>
      <dgm:t>
        <a:bodyPr/>
        <a:lstStyle/>
        <a:p>
          <a:endParaRPr lang="fr-FR"/>
        </a:p>
      </dgm:t>
    </dgm:pt>
    <dgm:pt modelId="{3EEAEB69-9ED6-4AB8-B76F-CDDE5DC67956}" type="sibTrans" cxnId="{7495EE0D-39B4-4D1A-99F2-52455F57E35D}">
      <dgm:prSet/>
      <dgm:spPr/>
      <dgm:t>
        <a:bodyPr/>
        <a:lstStyle/>
        <a:p>
          <a:endParaRPr lang="fr-FR"/>
        </a:p>
      </dgm:t>
    </dgm:pt>
    <dgm:pt modelId="{EB7A2EFC-CD68-4385-B865-9F0FE61FE79F}">
      <dgm:prSet phldrT="[Texte]"/>
      <dgm:spPr/>
      <dgm:t>
        <a:bodyPr/>
        <a:lstStyle/>
        <a:p>
          <a:r>
            <a:rPr lang="fr-FR" b="1" dirty="0" smtClean="0">
              <a:solidFill>
                <a:schemeClr val="bg1"/>
              </a:solidFill>
            </a:rPr>
            <a:t>Structure du réseau</a:t>
          </a:r>
          <a:endParaRPr lang="fr-FR" b="1" dirty="0">
            <a:solidFill>
              <a:schemeClr val="bg1"/>
            </a:solidFill>
          </a:endParaRPr>
        </a:p>
      </dgm:t>
    </dgm:pt>
    <dgm:pt modelId="{C6BE073E-6FB2-45AD-B852-233104F525E1}" type="parTrans" cxnId="{AAFDCD47-8075-43AC-B1B1-A4936C5719E4}">
      <dgm:prSet/>
      <dgm:spPr/>
      <dgm:t>
        <a:bodyPr/>
        <a:lstStyle/>
        <a:p>
          <a:endParaRPr lang="fr-FR"/>
        </a:p>
      </dgm:t>
    </dgm:pt>
    <dgm:pt modelId="{21853C70-E150-4035-9AA2-50BF6E4A4CC4}" type="sibTrans" cxnId="{AAFDCD47-8075-43AC-B1B1-A4936C5719E4}">
      <dgm:prSet/>
      <dgm:spPr/>
      <dgm:t>
        <a:bodyPr/>
        <a:lstStyle/>
        <a:p>
          <a:endParaRPr lang="fr-FR"/>
        </a:p>
      </dgm:t>
    </dgm:pt>
    <dgm:pt modelId="{6AEF62A3-4056-47D1-B81E-F6764EC79B66}">
      <dgm:prSet phldrT="[Texte]"/>
      <dgm:spPr/>
      <dgm:t>
        <a:bodyPr/>
        <a:lstStyle/>
        <a:p>
          <a:r>
            <a:rPr lang="fr-FR" dirty="0" smtClean="0"/>
            <a:t>Hiérarchisation/ caractéristiques des villes</a:t>
          </a:r>
          <a:endParaRPr lang="fr-FR" dirty="0"/>
        </a:p>
      </dgm:t>
    </dgm:pt>
    <dgm:pt modelId="{EB9B6EDF-81B0-42E1-A2F9-2056CBDF59E0}" type="parTrans" cxnId="{35834379-CF3E-408A-9A2E-BE4C4638C6F6}">
      <dgm:prSet/>
      <dgm:spPr/>
      <dgm:t>
        <a:bodyPr/>
        <a:lstStyle/>
        <a:p>
          <a:endParaRPr lang="fr-FR"/>
        </a:p>
      </dgm:t>
    </dgm:pt>
    <dgm:pt modelId="{A7C4803F-5CD8-40A1-9F7E-592C0D40BF91}" type="sibTrans" cxnId="{35834379-CF3E-408A-9A2E-BE4C4638C6F6}">
      <dgm:prSet/>
      <dgm:spPr/>
      <dgm:t>
        <a:bodyPr/>
        <a:lstStyle/>
        <a:p>
          <a:endParaRPr lang="fr-FR"/>
        </a:p>
      </dgm:t>
    </dgm:pt>
    <dgm:pt modelId="{CA37C718-0F59-4A3F-B416-A029D2CCA73F}">
      <dgm:prSet phldrT="[Texte]"/>
      <dgm:spPr/>
      <dgm:t>
        <a:bodyPr/>
        <a:lstStyle/>
        <a:p>
          <a:r>
            <a:rPr lang="fr-FR" dirty="0" smtClean="0"/>
            <a:t>Intensité des relations</a:t>
          </a:r>
          <a:endParaRPr lang="fr-FR" dirty="0"/>
        </a:p>
      </dgm:t>
    </dgm:pt>
    <dgm:pt modelId="{718A4918-B72E-4744-B21D-C5F65DB63EFF}" type="parTrans" cxnId="{7682342D-7097-4217-9FD9-7F0196EC0EBE}">
      <dgm:prSet/>
      <dgm:spPr/>
      <dgm:t>
        <a:bodyPr/>
        <a:lstStyle/>
        <a:p>
          <a:endParaRPr lang="fr-FR"/>
        </a:p>
      </dgm:t>
    </dgm:pt>
    <dgm:pt modelId="{4B9216D4-0E49-4722-86D0-E956A7C223AA}" type="sibTrans" cxnId="{7682342D-7097-4217-9FD9-7F0196EC0EBE}">
      <dgm:prSet/>
      <dgm:spPr/>
      <dgm:t>
        <a:bodyPr/>
        <a:lstStyle/>
        <a:p>
          <a:endParaRPr lang="fr-FR"/>
        </a:p>
      </dgm:t>
    </dgm:pt>
    <dgm:pt modelId="{4BBF4B8B-940D-4BB4-9D2E-BF2262BEAC7B}">
      <dgm:prSet/>
      <dgm:spPr/>
      <dgm:t>
        <a:bodyPr/>
        <a:lstStyle/>
        <a:p>
          <a:r>
            <a:rPr lang="fr-FR" dirty="0" smtClean="0">
              <a:solidFill>
                <a:schemeClr val="bg1"/>
              </a:solidFill>
            </a:rPr>
            <a:t>Niveaux de contraintes </a:t>
          </a:r>
          <a:endParaRPr lang="fr-FR" dirty="0">
            <a:solidFill>
              <a:schemeClr val="bg1"/>
            </a:solidFill>
          </a:endParaRPr>
        </a:p>
      </dgm:t>
    </dgm:pt>
    <dgm:pt modelId="{11A5391E-96B6-4979-B042-79371676005F}" type="parTrans" cxnId="{795B443D-C188-47EE-9127-3FC164BD67AE}">
      <dgm:prSet/>
      <dgm:spPr/>
      <dgm:t>
        <a:bodyPr/>
        <a:lstStyle/>
        <a:p>
          <a:endParaRPr lang="fr-FR"/>
        </a:p>
      </dgm:t>
    </dgm:pt>
    <dgm:pt modelId="{4C54F623-2F05-4F4D-8AC9-8D9B567283EA}" type="sibTrans" cxnId="{795B443D-C188-47EE-9127-3FC164BD67AE}">
      <dgm:prSet/>
      <dgm:spPr/>
      <dgm:t>
        <a:bodyPr/>
        <a:lstStyle/>
        <a:p>
          <a:endParaRPr lang="fr-FR"/>
        </a:p>
      </dgm:t>
    </dgm:pt>
    <dgm:pt modelId="{36FB9452-861E-4B20-8F28-49CB5B8A20EC}">
      <dgm:prSet phldrT="[Texte]"/>
      <dgm:spPr/>
      <dgm:t>
        <a:bodyPr/>
        <a:lstStyle/>
        <a:p>
          <a:r>
            <a:rPr lang="fr-FR" i="1" dirty="0" smtClean="0"/>
            <a:t>Lobbying</a:t>
          </a:r>
          <a:endParaRPr lang="fr-FR" i="1" dirty="0"/>
        </a:p>
      </dgm:t>
    </dgm:pt>
    <dgm:pt modelId="{5695A08D-5A01-4D0A-99F2-92CDD9E1B0DB}" type="parTrans" cxnId="{E32B06A1-540C-4DFD-A650-71C3E432255C}">
      <dgm:prSet/>
      <dgm:spPr/>
      <dgm:t>
        <a:bodyPr/>
        <a:lstStyle/>
        <a:p>
          <a:endParaRPr lang="fr-FR"/>
        </a:p>
      </dgm:t>
    </dgm:pt>
    <dgm:pt modelId="{994255D7-C9F1-462B-9874-A793B3239B6D}" type="sibTrans" cxnId="{E32B06A1-540C-4DFD-A650-71C3E432255C}">
      <dgm:prSet/>
      <dgm:spPr/>
      <dgm:t>
        <a:bodyPr/>
        <a:lstStyle/>
        <a:p>
          <a:endParaRPr lang="fr-FR"/>
        </a:p>
      </dgm:t>
    </dgm:pt>
    <dgm:pt modelId="{AFF7262B-A065-4253-8358-FA499FFB610F}">
      <dgm:prSet phldrT="[Texte]"/>
      <dgm:spPr/>
      <dgm:t>
        <a:bodyPr/>
        <a:lstStyle/>
        <a:p>
          <a:r>
            <a:rPr lang="fr-FR" dirty="0" smtClean="0"/>
            <a:t>Problématiques urbaines </a:t>
          </a:r>
          <a:endParaRPr lang="fr-FR" dirty="0"/>
        </a:p>
      </dgm:t>
    </dgm:pt>
    <dgm:pt modelId="{93520947-387A-4D0C-A27E-89B0D0092756}" type="parTrans" cxnId="{E530EF6F-684D-4807-A116-E044C1975012}">
      <dgm:prSet/>
      <dgm:spPr/>
      <dgm:t>
        <a:bodyPr/>
        <a:lstStyle/>
        <a:p>
          <a:endParaRPr lang="fr-FR"/>
        </a:p>
      </dgm:t>
    </dgm:pt>
    <dgm:pt modelId="{39AFA99E-78FF-46AF-BA24-DDD4D99665D6}" type="sibTrans" cxnId="{E530EF6F-684D-4807-A116-E044C1975012}">
      <dgm:prSet/>
      <dgm:spPr/>
      <dgm:t>
        <a:bodyPr/>
        <a:lstStyle/>
        <a:p>
          <a:endParaRPr lang="fr-FR"/>
        </a:p>
      </dgm:t>
    </dgm:pt>
    <dgm:pt modelId="{68F254BE-120C-4EB8-AFF8-BED3CAFD62C0}">
      <dgm:prSet phldrT="[Texte]"/>
      <dgm:spPr/>
      <dgm:t>
        <a:bodyPr/>
        <a:lstStyle/>
        <a:p>
          <a:r>
            <a:rPr lang="fr-FR" dirty="0" smtClean="0"/>
            <a:t>Inscription territoriales</a:t>
          </a:r>
          <a:endParaRPr lang="fr-FR" dirty="0"/>
        </a:p>
      </dgm:t>
    </dgm:pt>
    <dgm:pt modelId="{17924E09-B596-488C-8C5E-F869C7E863C1}" type="parTrans" cxnId="{278F781E-5CED-41B7-A53B-0750F732F938}">
      <dgm:prSet/>
      <dgm:spPr/>
      <dgm:t>
        <a:bodyPr/>
        <a:lstStyle/>
        <a:p>
          <a:endParaRPr lang="fr-FR"/>
        </a:p>
      </dgm:t>
    </dgm:pt>
    <dgm:pt modelId="{96B77E86-DBFA-4903-864E-832D2D395A90}" type="sibTrans" cxnId="{278F781E-5CED-41B7-A53B-0750F732F938}">
      <dgm:prSet/>
      <dgm:spPr/>
      <dgm:t>
        <a:bodyPr/>
        <a:lstStyle/>
        <a:p>
          <a:endParaRPr lang="fr-FR"/>
        </a:p>
      </dgm:t>
    </dgm:pt>
    <dgm:pt modelId="{3E47D018-8212-44D7-8A17-8DEDBD9552A9}" type="pres">
      <dgm:prSet presAssocID="{8D1549FD-965D-4682-8E6F-52EF438CA9A3}" presName="Name0" presStyleCnt="0">
        <dgm:presLayoutVars>
          <dgm:dir/>
          <dgm:animLvl val="lvl"/>
          <dgm:resizeHandles val="exact"/>
        </dgm:presLayoutVars>
      </dgm:prSet>
      <dgm:spPr/>
      <dgm:t>
        <a:bodyPr/>
        <a:lstStyle/>
        <a:p>
          <a:endParaRPr lang="fr-FR"/>
        </a:p>
      </dgm:t>
    </dgm:pt>
    <dgm:pt modelId="{8282689C-7ADC-45E8-81AC-3A4C2C16CB9B}" type="pres">
      <dgm:prSet presAssocID="{C65CCE11-BF0E-4301-9517-6571DC467836}" presName="linNode" presStyleCnt="0"/>
      <dgm:spPr/>
    </dgm:pt>
    <dgm:pt modelId="{75B451A6-C693-45A4-9F87-C7E774A42841}" type="pres">
      <dgm:prSet presAssocID="{C65CCE11-BF0E-4301-9517-6571DC467836}" presName="parentText" presStyleLbl="node1" presStyleIdx="0" presStyleCnt="4">
        <dgm:presLayoutVars>
          <dgm:chMax val="1"/>
          <dgm:bulletEnabled val="1"/>
        </dgm:presLayoutVars>
      </dgm:prSet>
      <dgm:spPr/>
      <dgm:t>
        <a:bodyPr/>
        <a:lstStyle/>
        <a:p>
          <a:endParaRPr lang="fr-FR"/>
        </a:p>
      </dgm:t>
    </dgm:pt>
    <dgm:pt modelId="{0A657995-BFC4-4546-A3E3-E86FAC8BC36B}" type="pres">
      <dgm:prSet presAssocID="{C65CCE11-BF0E-4301-9517-6571DC467836}" presName="descendantText" presStyleLbl="alignAccFollowNode1" presStyleIdx="0" presStyleCnt="3">
        <dgm:presLayoutVars>
          <dgm:bulletEnabled val="1"/>
        </dgm:presLayoutVars>
      </dgm:prSet>
      <dgm:spPr/>
      <dgm:t>
        <a:bodyPr/>
        <a:lstStyle/>
        <a:p>
          <a:endParaRPr lang="fr-FR"/>
        </a:p>
      </dgm:t>
    </dgm:pt>
    <dgm:pt modelId="{665C4F20-4813-4479-8B9C-44FF57537DE6}" type="pres">
      <dgm:prSet presAssocID="{899A28EF-3BC9-466A-9F3E-DD008F0BC25D}" presName="sp" presStyleCnt="0"/>
      <dgm:spPr/>
    </dgm:pt>
    <dgm:pt modelId="{3D74525D-8A3A-44F5-B701-EF81603B4453}" type="pres">
      <dgm:prSet presAssocID="{4BBF4B8B-940D-4BB4-9D2E-BF2262BEAC7B}" presName="linNode" presStyleCnt="0"/>
      <dgm:spPr/>
    </dgm:pt>
    <dgm:pt modelId="{E9F98DA9-B980-424D-9A3F-1ED52FDFAE6D}" type="pres">
      <dgm:prSet presAssocID="{4BBF4B8B-940D-4BB4-9D2E-BF2262BEAC7B}" presName="parentText" presStyleLbl="node1" presStyleIdx="1" presStyleCnt="4">
        <dgm:presLayoutVars>
          <dgm:chMax val="1"/>
          <dgm:bulletEnabled val="1"/>
        </dgm:presLayoutVars>
      </dgm:prSet>
      <dgm:spPr/>
      <dgm:t>
        <a:bodyPr/>
        <a:lstStyle/>
        <a:p>
          <a:endParaRPr lang="fr-FR"/>
        </a:p>
      </dgm:t>
    </dgm:pt>
    <dgm:pt modelId="{9FB32499-C4E0-4C2C-B57D-F873C983ABBD}" type="pres">
      <dgm:prSet presAssocID="{4C54F623-2F05-4F4D-8AC9-8D9B567283EA}" presName="sp" presStyleCnt="0"/>
      <dgm:spPr/>
    </dgm:pt>
    <dgm:pt modelId="{ED3535FA-695C-4108-A692-FE6599BC7E3D}" type="pres">
      <dgm:prSet presAssocID="{A61FE373-980A-42A4-A997-B8BE426C9AE0}" presName="linNode" presStyleCnt="0"/>
      <dgm:spPr/>
    </dgm:pt>
    <dgm:pt modelId="{F95FB712-5D8A-40CA-B51B-AD412C9F5363}" type="pres">
      <dgm:prSet presAssocID="{A61FE373-980A-42A4-A997-B8BE426C9AE0}" presName="parentText" presStyleLbl="node1" presStyleIdx="2" presStyleCnt="4">
        <dgm:presLayoutVars>
          <dgm:chMax val="1"/>
          <dgm:bulletEnabled val="1"/>
        </dgm:presLayoutVars>
      </dgm:prSet>
      <dgm:spPr/>
      <dgm:t>
        <a:bodyPr/>
        <a:lstStyle/>
        <a:p>
          <a:endParaRPr lang="fr-FR"/>
        </a:p>
      </dgm:t>
    </dgm:pt>
    <dgm:pt modelId="{1CD9A6B5-D25D-4BBF-9FD4-75D6B3843514}" type="pres">
      <dgm:prSet presAssocID="{A61FE373-980A-42A4-A997-B8BE426C9AE0}" presName="descendantText" presStyleLbl="alignAccFollowNode1" presStyleIdx="1" presStyleCnt="3">
        <dgm:presLayoutVars>
          <dgm:bulletEnabled val="1"/>
        </dgm:presLayoutVars>
      </dgm:prSet>
      <dgm:spPr/>
      <dgm:t>
        <a:bodyPr/>
        <a:lstStyle/>
        <a:p>
          <a:endParaRPr lang="fr-FR"/>
        </a:p>
      </dgm:t>
    </dgm:pt>
    <dgm:pt modelId="{51C0FD08-7CAB-4032-8636-804CFC00B8B6}" type="pres">
      <dgm:prSet presAssocID="{D6C9458C-3E1D-4FF0-81DF-46E41586D259}" presName="sp" presStyleCnt="0"/>
      <dgm:spPr/>
    </dgm:pt>
    <dgm:pt modelId="{FDCD714C-700C-4618-A0A3-35C81988721C}" type="pres">
      <dgm:prSet presAssocID="{EB7A2EFC-CD68-4385-B865-9F0FE61FE79F}" presName="linNode" presStyleCnt="0"/>
      <dgm:spPr/>
    </dgm:pt>
    <dgm:pt modelId="{DD5FFE9D-D029-40D8-940C-E66C2F8657D4}" type="pres">
      <dgm:prSet presAssocID="{EB7A2EFC-CD68-4385-B865-9F0FE61FE79F}" presName="parentText" presStyleLbl="node1" presStyleIdx="3" presStyleCnt="4">
        <dgm:presLayoutVars>
          <dgm:chMax val="1"/>
          <dgm:bulletEnabled val="1"/>
        </dgm:presLayoutVars>
      </dgm:prSet>
      <dgm:spPr/>
      <dgm:t>
        <a:bodyPr/>
        <a:lstStyle/>
        <a:p>
          <a:endParaRPr lang="fr-FR"/>
        </a:p>
      </dgm:t>
    </dgm:pt>
    <dgm:pt modelId="{2D482729-EBA4-4E98-B33B-A04664124705}" type="pres">
      <dgm:prSet presAssocID="{EB7A2EFC-CD68-4385-B865-9F0FE61FE79F}" presName="descendantText" presStyleLbl="alignAccFollowNode1" presStyleIdx="2" presStyleCnt="3">
        <dgm:presLayoutVars>
          <dgm:bulletEnabled val="1"/>
        </dgm:presLayoutVars>
      </dgm:prSet>
      <dgm:spPr/>
      <dgm:t>
        <a:bodyPr/>
        <a:lstStyle/>
        <a:p>
          <a:endParaRPr lang="fr-FR"/>
        </a:p>
      </dgm:t>
    </dgm:pt>
  </dgm:ptLst>
  <dgm:cxnLst>
    <dgm:cxn modelId="{278F781E-5CED-41B7-A53B-0750F732F938}" srcId="{EB7A2EFC-CD68-4385-B865-9F0FE61FE79F}" destId="{68F254BE-120C-4EB8-AFF8-BED3CAFD62C0}" srcOrd="2" destOrd="0" parTransId="{17924E09-B596-488C-8C5E-F869C7E863C1}" sibTransId="{96B77E86-DBFA-4903-864E-832D2D395A90}"/>
    <dgm:cxn modelId="{5339E316-9F9E-4DEF-8E79-3137BA4E64E3}" srcId="{A61FE373-980A-42A4-A997-B8BE426C9AE0}" destId="{56FE3789-C56F-42A1-864B-72696344D88D}" srcOrd="1" destOrd="0" parTransId="{DAA4B027-28C7-4FFB-8383-7DD8CBE82B0C}" sibTransId="{B7301E4D-597F-405C-AD56-6A006712EB25}"/>
    <dgm:cxn modelId="{7682342D-7097-4217-9FD9-7F0196EC0EBE}" srcId="{EB7A2EFC-CD68-4385-B865-9F0FE61FE79F}" destId="{CA37C718-0F59-4A3F-B416-A029D2CCA73F}" srcOrd="1" destOrd="0" parTransId="{718A4918-B72E-4744-B21D-C5F65DB63EFF}" sibTransId="{4B9216D4-0E49-4722-86D0-E956A7C223AA}"/>
    <dgm:cxn modelId="{82B5FD8F-CB90-4FF0-8F9F-70F44838D86D}" type="presOf" srcId="{A61FE373-980A-42A4-A997-B8BE426C9AE0}" destId="{F95FB712-5D8A-40CA-B51B-AD412C9F5363}" srcOrd="0" destOrd="0" presId="urn:microsoft.com/office/officeart/2005/8/layout/vList5"/>
    <dgm:cxn modelId="{F34D9125-79BD-4937-8DAD-17CDB87306D5}" type="presOf" srcId="{56FE3789-C56F-42A1-864B-72696344D88D}" destId="{1CD9A6B5-D25D-4BBF-9FD4-75D6B3843514}" srcOrd="0" destOrd="1" presId="urn:microsoft.com/office/officeart/2005/8/layout/vList5"/>
    <dgm:cxn modelId="{35834379-CF3E-408A-9A2E-BE4C4638C6F6}" srcId="{EB7A2EFC-CD68-4385-B865-9F0FE61FE79F}" destId="{6AEF62A3-4056-47D1-B81E-F6764EC79B66}" srcOrd="0" destOrd="0" parTransId="{EB9B6EDF-81B0-42E1-A2F9-2056CBDF59E0}" sibTransId="{A7C4803F-5CD8-40A1-9F7E-592C0D40BF91}"/>
    <dgm:cxn modelId="{E32B06A1-540C-4DFD-A650-71C3E432255C}" srcId="{C65CCE11-BF0E-4301-9517-6571DC467836}" destId="{36FB9452-861E-4B20-8F28-49CB5B8A20EC}" srcOrd="2" destOrd="0" parTransId="{5695A08D-5A01-4D0A-99F2-92CDD9E1B0DB}" sibTransId="{994255D7-C9F1-462B-9874-A793B3239B6D}"/>
    <dgm:cxn modelId="{4021E60F-A118-41A0-BD8A-E33AD0F6DCC9}" type="presOf" srcId="{6AEF62A3-4056-47D1-B81E-F6764EC79B66}" destId="{2D482729-EBA4-4E98-B33B-A04664124705}" srcOrd="0" destOrd="0" presId="urn:microsoft.com/office/officeart/2005/8/layout/vList5"/>
    <dgm:cxn modelId="{703BCB5D-6E6E-456F-8009-A9CB098A1089}" type="presOf" srcId="{EB7A2EFC-CD68-4385-B865-9F0FE61FE79F}" destId="{DD5FFE9D-D029-40D8-940C-E66C2F8657D4}" srcOrd="0" destOrd="0" presId="urn:microsoft.com/office/officeart/2005/8/layout/vList5"/>
    <dgm:cxn modelId="{6EF4D16B-3C8F-4BB8-A3F5-8F3CE12EA7E5}" srcId="{8D1549FD-965D-4682-8E6F-52EF438CA9A3}" destId="{C65CCE11-BF0E-4301-9517-6571DC467836}" srcOrd="0" destOrd="0" parTransId="{BA4626A6-6E1D-4910-B5A9-141BF0B1BDC6}" sibTransId="{899A28EF-3BC9-466A-9F3E-DD008F0BC25D}"/>
    <dgm:cxn modelId="{2EE08BDE-D13D-4965-BDDF-BC83D75D7AD0}" type="presOf" srcId="{8D1549FD-965D-4682-8E6F-52EF438CA9A3}" destId="{3E47D018-8212-44D7-8A17-8DEDBD9552A9}" srcOrd="0" destOrd="0" presId="urn:microsoft.com/office/officeart/2005/8/layout/vList5"/>
    <dgm:cxn modelId="{D797A947-1F26-491D-98AA-58E29929AE93}" type="presOf" srcId="{B82654E7-01E4-471A-B52B-F3E9F5DA56DA}" destId="{0A657995-BFC4-4546-A3E3-E86FAC8BC36B}" srcOrd="0" destOrd="1" presId="urn:microsoft.com/office/officeart/2005/8/layout/vList5"/>
    <dgm:cxn modelId="{7495EE0D-39B4-4D1A-99F2-52455F57E35D}" srcId="{A61FE373-980A-42A4-A997-B8BE426C9AE0}" destId="{D207163D-F005-4CCC-A9E9-334025B31061}" srcOrd="2" destOrd="0" parTransId="{7D87EBE6-7D99-44D7-AEF7-2B3A7B221CBF}" sibTransId="{3EEAEB69-9ED6-4AB8-B76F-CDDE5DC67956}"/>
    <dgm:cxn modelId="{E530EF6F-684D-4807-A116-E044C1975012}" srcId="{A61FE373-980A-42A4-A997-B8BE426C9AE0}" destId="{AFF7262B-A065-4253-8358-FA499FFB610F}" srcOrd="0" destOrd="0" parTransId="{93520947-387A-4D0C-A27E-89B0D0092756}" sibTransId="{39AFA99E-78FF-46AF-BA24-DDD4D99665D6}"/>
    <dgm:cxn modelId="{FAB2BBAC-533C-487A-A9AD-277136BB1C51}" type="presOf" srcId="{A8346413-F0BE-4A5A-8FF5-96989480CE68}" destId="{0A657995-BFC4-4546-A3E3-E86FAC8BC36B}" srcOrd="0" destOrd="0" presId="urn:microsoft.com/office/officeart/2005/8/layout/vList5"/>
    <dgm:cxn modelId="{43C6020E-443C-428C-95EF-EB80B9B52B35}" type="presOf" srcId="{C65CCE11-BF0E-4301-9517-6571DC467836}" destId="{75B451A6-C693-45A4-9F87-C7E774A42841}" srcOrd="0" destOrd="0" presId="urn:microsoft.com/office/officeart/2005/8/layout/vList5"/>
    <dgm:cxn modelId="{69369482-EAA6-4FEB-9CE1-B815AB9FCE60}" srcId="{C65CCE11-BF0E-4301-9517-6571DC467836}" destId="{B82654E7-01E4-471A-B52B-F3E9F5DA56DA}" srcOrd="1" destOrd="0" parTransId="{AD5C86E0-6BA8-4277-AEFF-D67119B35EB4}" sibTransId="{14DC1C9D-4D8D-4261-9E19-786AEBABDD6A}"/>
    <dgm:cxn modelId="{D0F6B460-C75C-4B64-948B-CD4FF4A0AC65}" type="presOf" srcId="{D207163D-F005-4CCC-A9E9-334025B31061}" destId="{1CD9A6B5-D25D-4BBF-9FD4-75D6B3843514}" srcOrd="0" destOrd="2" presId="urn:microsoft.com/office/officeart/2005/8/layout/vList5"/>
    <dgm:cxn modelId="{C5E9BC05-737C-40F1-AA8F-9028FBCBE461}" srcId="{C65CCE11-BF0E-4301-9517-6571DC467836}" destId="{A8346413-F0BE-4A5A-8FF5-96989480CE68}" srcOrd="0" destOrd="0" parTransId="{56919DBB-5EFA-42D3-8ED3-7A463D1FA670}" sibTransId="{076CB0C5-EB69-4230-B480-E27149215C48}"/>
    <dgm:cxn modelId="{EABCEA3F-DCDC-4ABD-BA90-CE0886FC2BA5}" type="presOf" srcId="{36FB9452-861E-4B20-8F28-49CB5B8A20EC}" destId="{0A657995-BFC4-4546-A3E3-E86FAC8BC36B}" srcOrd="0" destOrd="2" presId="urn:microsoft.com/office/officeart/2005/8/layout/vList5"/>
    <dgm:cxn modelId="{AAFDCD47-8075-43AC-B1B1-A4936C5719E4}" srcId="{8D1549FD-965D-4682-8E6F-52EF438CA9A3}" destId="{EB7A2EFC-CD68-4385-B865-9F0FE61FE79F}" srcOrd="3" destOrd="0" parTransId="{C6BE073E-6FB2-45AD-B852-233104F525E1}" sibTransId="{21853C70-E150-4035-9AA2-50BF6E4A4CC4}"/>
    <dgm:cxn modelId="{45472EF8-1AA2-4D19-8AC6-3801A8B5FAF5}" type="presOf" srcId="{68F254BE-120C-4EB8-AFF8-BED3CAFD62C0}" destId="{2D482729-EBA4-4E98-B33B-A04664124705}" srcOrd="0" destOrd="2" presId="urn:microsoft.com/office/officeart/2005/8/layout/vList5"/>
    <dgm:cxn modelId="{795B443D-C188-47EE-9127-3FC164BD67AE}" srcId="{8D1549FD-965D-4682-8E6F-52EF438CA9A3}" destId="{4BBF4B8B-940D-4BB4-9D2E-BF2262BEAC7B}" srcOrd="1" destOrd="0" parTransId="{11A5391E-96B6-4979-B042-79371676005F}" sibTransId="{4C54F623-2F05-4F4D-8AC9-8D9B567283EA}"/>
    <dgm:cxn modelId="{D44416AC-3EF3-46CA-927F-B4A4C194847E}" type="presOf" srcId="{4BBF4B8B-940D-4BB4-9D2E-BF2262BEAC7B}" destId="{E9F98DA9-B980-424D-9A3F-1ED52FDFAE6D}" srcOrd="0" destOrd="0" presId="urn:microsoft.com/office/officeart/2005/8/layout/vList5"/>
    <dgm:cxn modelId="{35EAB549-A3BD-42EC-B4F9-1A4171206BBD}" srcId="{8D1549FD-965D-4682-8E6F-52EF438CA9A3}" destId="{A61FE373-980A-42A4-A997-B8BE426C9AE0}" srcOrd="2" destOrd="0" parTransId="{5937ADF3-C579-493C-81FF-84620DD83205}" sibTransId="{D6C9458C-3E1D-4FF0-81DF-46E41586D259}"/>
    <dgm:cxn modelId="{66469799-0A5A-476E-9260-0B50EAEB917F}" type="presOf" srcId="{CA37C718-0F59-4A3F-B416-A029D2CCA73F}" destId="{2D482729-EBA4-4E98-B33B-A04664124705}" srcOrd="0" destOrd="1" presId="urn:microsoft.com/office/officeart/2005/8/layout/vList5"/>
    <dgm:cxn modelId="{A7B1D11E-4BAD-495C-A19B-3476CDE7956B}" type="presOf" srcId="{AFF7262B-A065-4253-8358-FA499FFB610F}" destId="{1CD9A6B5-D25D-4BBF-9FD4-75D6B3843514}" srcOrd="0" destOrd="0" presId="urn:microsoft.com/office/officeart/2005/8/layout/vList5"/>
    <dgm:cxn modelId="{2F00A5BD-5A05-4C1C-8885-1844BC643B9C}" type="presParOf" srcId="{3E47D018-8212-44D7-8A17-8DEDBD9552A9}" destId="{8282689C-7ADC-45E8-81AC-3A4C2C16CB9B}" srcOrd="0" destOrd="0" presId="urn:microsoft.com/office/officeart/2005/8/layout/vList5"/>
    <dgm:cxn modelId="{ECA72F8D-F94E-4648-858E-0FA9C492A4CA}" type="presParOf" srcId="{8282689C-7ADC-45E8-81AC-3A4C2C16CB9B}" destId="{75B451A6-C693-45A4-9F87-C7E774A42841}" srcOrd="0" destOrd="0" presId="urn:microsoft.com/office/officeart/2005/8/layout/vList5"/>
    <dgm:cxn modelId="{7D936E7E-B112-4D33-84C4-DD58DA571AD0}" type="presParOf" srcId="{8282689C-7ADC-45E8-81AC-3A4C2C16CB9B}" destId="{0A657995-BFC4-4546-A3E3-E86FAC8BC36B}" srcOrd="1" destOrd="0" presId="urn:microsoft.com/office/officeart/2005/8/layout/vList5"/>
    <dgm:cxn modelId="{2E7C94AA-065B-4A28-AB6B-A295B869FCAD}" type="presParOf" srcId="{3E47D018-8212-44D7-8A17-8DEDBD9552A9}" destId="{665C4F20-4813-4479-8B9C-44FF57537DE6}" srcOrd="1" destOrd="0" presId="urn:microsoft.com/office/officeart/2005/8/layout/vList5"/>
    <dgm:cxn modelId="{85C9E335-E7ED-42A4-AB83-EE12768389B9}" type="presParOf" srcId="{3E47D018-8212-44D7-8A17-8DEDBD9552A9}" destId="{3D74525D-8A3A-44F5-B701-EF81603B4453}" srcOrd="2" destOrd="0" presId="urn:microsoft.com/office/officeart/2005/8/layout/vList5"/>
    <dgm:cxn modelId="{24256FDF-B9BB-4BAC-923B-812159AA5D6C}" type="presParOf" srcId="{3D74525D-8A3A-44F5-B701-EF81603B4453}" destId="{E9F98DA9-B980-424D-9A3F-1ED52FDFAE6D}" srcOrd="0" destOrd="0" presId="urn:microsoft.com/office/officeart/2005/8/layout/vList5"/>
    <dgm:cxn modelId="{A6A13D3E-6BE9-4412-8075-D4C9EFE046DD}" type="presParOf" srcId="{3E47D018-8212-44D7-8A17-8DEDBD9552A9}" destId="{9FB32499-C4E0-4C2C-B57D-F873C983ABBD}" srcOrd="3" destOrd="0" presId="urn:microsoft.com/office/officeart/2005/8/layout/vList5"/>
    <dgm:cxn modelId="{A9D47399-82A9-48EE-9A05-7612BCFB6FF1}" type="presParOf" srcId="{3E47D018-8212-44D7-8A17-8DEDBD9552A9}" destId="{ED3535FA-695C-4108-A692-FE6599BC7E3D}" srcOrd="4" destOrd="0" presId="urn:microsoft.com/office/officeart/2005/8/layout/vList5"/>
    <dgm:cxn modelId="{33A9A158-4B2B-4BEE-9D78-82F523BB0249}" type="presParOf" srcId="{ED3535FA-695C-4108-A692-FE6599BC7E3D}" destId="{F95FB712-5D8A-40CA-B51B-AD412C9F5363}" srcOrd="0" destOrd="0" presId="urn:microsoft.com/office/officeart/2005/8/layout/vList5"/>
    <dgm:cxn modelId="{2788C553-432D-4813-BB27-872E778BD752}" type="presParOf" srcId="{ED3535FA-695C-4108-A692-FE6599BC7E3D}" destId="{1CD9A6B5-D25D-4BBF-9FD4-75D6B3843514}" srcOrd="1" destOrd="0" presId="urn:microsoft.com/office/officeart/2005/8/layout/vList5"/>
    <dgm:cxn modelId="{962055E5-4C56-4A71-90E6-B047F7F67FF7}" type="presParOf" srcId="{3E47D018-8212-44D7-8A17-8DEDBD9552A9}" destId="{51C0FD08-7CAB-4032-8636-804CFC00B8B6}" srcOrd="5" destOrd="0" presId="urn:microsoft.com/office/officeart/2005/8/layout/vList5"/>
    <dgm:cxn modelId="{49D2CC35-1A26-48A4-8D06-9EDECD1D587B}" type="presParOf" srcId="{3E47D018-8212-44D7-8A17-8DEDBD9552A9}" destId="{FDCD714C-700C-4618-A0A3-35C81988721C}" srcOrd="6" destOrd="0" presId="urn:microsoft.com/office/officeart/2005/8/layout/vList5"/>
    <dgm:cxn modelId="{58D38A34-1518-45FE-B450-8A7AD96564F5}" type="presParOf" srcId="{FDCD714C-700C-4618-A0A3-35C81988721C}" destId="{DD5FFE9D-D029-40D8-940C-E66C2F8657D4}" srcOrd="0" destOrd="0" presId="urn:microsoft.com/office/officeart/2005/8/layout/vList5"/>
    <dgm:cxn modelId="{26A3014C-6493-4D80-8FF1-39A0A9E22AA7}" type="presParOf" srcId="{FDCD714C-700C-4618-A0A3-35C81988721C}" destId="{2D482729-EBA4-4E98-B33B-A0466412470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657995-BFC4-4546-A3E3-E86FAC8BC36B}">
      <dsp:nvSpPr>
        <dsp:cNvPr id="0" name=""/>
        <dsp:cNvSpPr/>
      </dsp:nvSpPr>
      <dsp:spPr>
        <a:xfrm rot="5400000">
          <a:off x="5005281" y="-1946050"/>
          <a:ext cx="1043516" cy="520192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fr-FR" sz="1800" i="1" kern="1200" dirty="0" smtClean="0"/>
            <a:t>Learning</a:t>
          </a:r>
          <a:endParaRPr lang="fr-FR" sz="1800" i="1" kern="1200" dirty="0"/>
        </a:p>
        <a:p>
          <a:pPr marL="171450" lvl="1" indent="-171450" algn="l" defTabSz="800100">
            <a:lnSpc>
              <a:spcPct val="90000"/>
            </a:lnSpc>
            <a:spcBef>
              <a:spcPct val="0"/>
            </a:spcBef>
            <a:spcAft>
              <a:spcPct val="15000"/>
            </a:spcAft>
            <a:buChar char="••"/>
          </a:pPr>
          <a:r>
            <a:rPr lang="fr-FR" sz="1800" i="1" kern="1200" dirty="0" err="1" smtClean="0"/>
            <a:t>Branding</a:t>
          </a:r>
          <a:endParaRPr lang="fr-FR" sz="1800" i="1" kern="1200" dirty="0"/>
        </a:p>
        <a:p>
          <a:pPr marL="171450" lvl="1" indent="-171450" algn="l" defTabSz="800100">
            <a:lnSpc>
              <a:spcPct val="90000"/>
            </a:lnSpc>
            <a:spcBef>
              <a:spcPct val="0"/>
            </a:spcBef>
            <a:spcAft>
              <a:spcPct val="15000"/>
            </a:spcAft>
            <a:buChar char="••"/>
          </a:pPr>
          <a:r>
            <a:rPr lang="fr-FR" sz="1800" i="1" kern="1200" dirty="0" smtClean="0"/>
            <a:t>Lobbying</a:t>
          </a:r>
          <a:endParaRPr lang="fr-FR" sz="1800" i="1" kern="1200" dirty="0"/>
        </a:p>
      </dsp:txBody>
      <dsp:txXfrm rot="-5400000">
        <a:off x="2926079" y="184092"/>
        <a:ext cx="5150980" cy="941636"/>
      </dsp:txXfrm>
    </dsp:sp>
    <dsp:sp modelId="{75B451A6-C693-45A4-9F87-C7E774A42841}">
      <dsp:nvSpPr>
        <dsp:cNvPr id="0" name=""/>
        <dsp:cNvSpPr/>
      </dsp:nvSpPr>
      <dsp:spPr>
        <a:xfrm>
          <a:off x="0" y="2711"/>
          <a:ext cx="2926080" cy="13043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fr-FR" sz="3500" kern="1200" dirty="0" smtClean="0">
              <a:solidFill>
                <a:schemeClr val="bg1"/>
              </a:solidFill>
            </a:rPr>
            <a:t>Fonctions</a:t>
          </a:r>
          <a:endParaRPr lang="fr-FR" sz="3500" kern="1200" dirty="0">
            <a:solidFill>
              <a:schemeClr val="bg1"/>
            </a:solidFill>
          </a:endParaRPr>
        </a:p>
      </dsp:txBody>
      <dsp:txXfrm>
        <a:off x="63675" y="66386"/>
        <a:ext cx="2798730" cy="1177045"/>
      </dsp:txXfrm>
    </dsp:sp>
    <dsp:sp modelId="{E9F98DA9-B980-424D-9A3F-1ED52FDFAE6D}">
      <dsp:nvSpPr>
        <dsp:cNvPr id="0" name=""/>
        <dsp:cNvSpPr/>
      </dsp:nvSpPr>
      <dsp:spPr>
        <a:xfrm>
          <a:off x="0" y="1372327"/>
          <a:ext cx="2926080" cy="13043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fr-FR" sz="3500" kern="1200" dirty="0" smtClean="0">
              <a:solidFill>
                <a:schemeClr val="bg1"/>
              </a:solidFill>
            </a:rPr>
            <a:t>Niveaux de contraintes </a:t>
          </a:r>
          <a:endParaRPr lang="fr-FR" sz="3500" kern="1200" dirty="0">
            <a:solidFill>
              <a:schemeClr val="bg1"/>
            </a:solidFill>
          </a:endParaRPr>
        </a:p>
      </dsp:txBody>
      <dsp:txXfrm>
        <a:off x="63675" y="1436002"/>
        <a:ext cx="2798730" cy="1177045"/>
      </dsp:txXfrm>
    </dsp:sp>
    <dsp:sp modelId="{1CD9A6B5-D25D-4BBF-9FD4-75D6B3843514}">
      <dsp:nvSpPr>
        <dsp:cNvPr id="0" name=""/>
        <dsp:cNvSpPr/>
      </dsp:nvSpPr>
      <dsp:spPr>
        <a:xfrm rot="5400000">
          <a:off x="5005281" y="793181"/>
          <a:ext cx="1043516" cy="520192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fr-FR" sz="1800" kern="1200" dirty="0" smtClean="0"/>
            <a:t>Problématiques urbaines </a:t>
          </a:r>
          <a:endParaRPr lang="fr-FR" sz="1800" kern="1200" dirty="0"/>
        </a:p>
        <a:p>
          <a:pPr marL="171450" lvl="1" indent="-171450" algn="l" defTabSz="800100">
            <a:lnSpc>
              <a:spcPct val="90000"/>
            </a:lnSpc>
            <a:spcBef>
              <a:spcPct val="0"/>
            </a:spcBef>
            <a:spcAft>
              <a:spcPct val="15000"/>
            </a:spcAft>
            <a:buChar char="••"/>
          </a:pPr>
          <a:r>
            <a:rPr lang="fr-FR" sz="1800" kern="1200" dirty="0" smtClean="0"/>
            <a:t>Types de « pratiques »</a:t>
          </a:r>
          <a:endParaRPr lang="fr-FR" sz="1800" kern="1200" dirty="0"/>
        </a:p>
        <a:p>
          <a:pPr marL="171450" lvl="1" indent="-171450" algn="l" defTabSz="800100">
            <a:lnSpc>
              <a:spcPct val="90000"/>
            </a:lnSpc>
            <a:spcBef>
              <a:spcPct val="0"/>
            </a:spcBef>
            <a:spcAft>
              <a:spcPct val="15000"/>
            </a:spcAft>
            <a:buChar char="••"/>
          </a:pPr>
          <a:r>
            <a:rPr lang="fr-FR" sz="1800" kern="1200" dirty="0" smtClean="0"/>
            <a:t>Modes de gouvernance</a:t>
          </a:r>
          <a:endParaRPr lang="fr-FR" sz="1800" kern="1200" dirty="0"/>
        </a:p>
      </dsp:txBody>
      <dsp:txXfrm rot="-5400000">
        <a:off x="2926079" y="2923323"/>
        <a:ext cx="5150980" cy="941636"/>
      </dsp:txXfrm>
    </dsp:sp>
    <dsp:sp modelId="{F95FB712-5D8A-40CA-B51B-AD412C9F5363}">
      <dsp:nvSpPr>
        <dsp:cNvPr id="0" name=""/>
        <dsp:cNvSpPr/>
      </dsp:nvSpPr>
      <dsp:spPr>
        <a:xfrm>
          <a:off x="0" y="2741943"/>
          <a:ext cx="2926080" cy="13043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fr-FR" sz="3500" b="1" kern="1200" dirty="0" smtClean="0">
              <a:solidFill>
                <a:schemeClr val="bg1"/>
              </a:solidFill>
            </a:rPr>
            <a:t>Modèles urbains</a:t>
          </a:r>
          <a:endParaRPr lang="fr-FR" sz="3500" b="1" kern="1200" dirty="0">
            <a:solidFill>
              <a:schemeClr val="bg1"/>
            </a:solidFill>
          </a:endParaRPr>
        </a:p>
      </dsp:txBody>
      <dsp:txXfrm>
        <a:off x="63675" y="2805618"/>
        <a:ext cx="2798730" cy="1177045"/>
      </dsp:txXfrm>
    </dsp:sp>
    <dsp:sp modelId="{2D482729-EBA4-4E98-B33B-A04664124705}">
      <dsp:nvSpPr>
        <dsp:cNvPr id="0" name=""/>
        <dsp:cNvSpPr/>
      </dsp:nvSpPr>
      <dsp:spPr>
        <a:xfrm rot="5400000">
          <a:off x="5005281" y="2162797"/>
          <a:ext cx="1043516" cy="520192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fr-FR" sz="1800" kern="1200" dirty="0" smtClean="0"/>
            <a:t>Hiérarchisation/ caractéristiques des villes</a:t>
          </a:r>
          <a:endParaRPr lang="fr-FR" sz="1800" kern="1200" dirty="0"/>
        </a:p>
        <a:p>
          <a:pPr marL="171450" lvl="1" indent="-171450" algn="l" defTabSz="800100">
            <a:lnSpc>
              <a:spcPct val="90000"/>
            </a:lnSpc>
            <a:spcBef>
              <a:spcPct val="0"/>
            </a:spcBef>
            <a:spcAft>
              <a:spcPct val="15000"/>
            </a:spcAft>
            <a:buChar char="••"/>
          </a:pPr>
          <a:r>
            <a:rPr lang="fr-FR" sz="1800" kern="1200" dirty="0" smtClean="0"/>
            <a:t>Intensité des relations</a:t>
          </a:r>
          <a:endParaRPr lang="fr-FR" sz="1800" kern="1200" dirty="0"/>
        </a:p>
        <a:p>
          <a:pPr marL="171450" lvl="1" indent="-171450" algn="l" defTabSz="800100">
            <a:lnSpc>
              <a:spcPct val="90000"/>
            </a:lnSpc>
            <a:spcBef>
              <a:spcPct val="0"/>
            </a:spcBef>
            <a:spcAft>
              <a:spcPct val="15000"/>
            </a:spcAft>
            <a:buChar char="••"/>
          </a:pPr>
          <a:r>
            <a:rPr lang="fr-FR" sz="1800" kern="1200" dirty="0" smtClean="0"/>
            <a:t>Inscription territoriales</a:t>
          </a:r>
          <a:endParaRPr lang="fr-FR" sz="1800" kern="1200" dirty="0"/>
        </a:p>
      </dsp:txBody>
      <dsp:txXfrm rot="-5400000">
        <a:off x="2926079" y="4292939"/>
        <a:ext cx="5150980" cy="941636"/>
      </dsp:txXfrm>
    </dsp:sp>
    <dsp:sp modelId="{DD5FFE9D-D029-40D8-940C-E66C2F8657D4}">
      <dsp:nvSpPr>
        <dsp:cNvPr id="0" name=""/>
        <dsp:cNvSpPr/>
      </dsp:nvSpPr>
      <dsp:spPr>
        <a:xfrm>
          <a:off x="0" y="4111559"/>
          <a:ext cx="2926080" cy="13043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lvl="0" algn="ctr" defTabSz="1555750">
            <a:lnSpc>
              <a:spcPct val="90000"/>
            </a:lnSpc>
            <a:spcBef>
              <a:spcPct val="0"/>
            </a:spcBef>
            <a:spcAft>
              <a:spcPct val="35000"/>
            </a:spcAft>
          </a:pPr>
          <a:r>
            <a:rPr lang="fr-FR" sz="3500" b="1" kern="1200" dirty="0" smtClean="0">
              <a:solidFill>
                <a:schemeClr val="bg1"/>
              </a:solidFill>
            </a:rPr>
            <a:t>Structure du réseau</a:t>
          </a:r>
          <a:endParaRPr lang="fr-FR" sz="3500" b="1" kern="1200" dirty="0">
            <a:solidFill>
              <a:schemeClr val="bg1"/>
            </a:solidFill>
          </a:endParaRPr>
        </a:p>
      </dsp:txBody>
      <dsp:txXfrm>
        <a:off x="63675" y="4175234"/>
        <a:ext cx="2798730" cy="1177045"/>
      </dsp:txXfrm>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5593123" y="1"/>
            <a:ext cx="4278842" cy="341064"/>
          </a:xfrm>
          <a:prstGeom prst="rect">
            <a:avLst/>
          </a:prstGeom>
        </p:spPr>
        <p:txBody>
          <a:bodyPr vert="horz" lIns="91440" tIns="45720" rIns="91440" bIns="45720" rtlCol="0"/>
          <a:lstStyle>
            <a:lvl1pPr algn="r">
              <a:defRPr sz="1200"/>
            </a:lvl1pPr>
          </a:lstStyle>
          <a:p>
            <a:fld id="{4F820A91-B9A9-471D-A6DB-0A8A3EC793DF}" type="datetimeFigureOut">
              <a:rPr lang="fr-FR" smtClean="0"/>
              <a:t>09/06/2018</a:t>
            </a:fld>
            <a:endParaRPr lang="fr-FR"/>
          </a:p>
        </p:txBody>
      </p:sp>
      <p:sp>
        <p:nvSpPr>
          <p:cNvPr id="4" name="Espace réservé du pied de page 3"/>
          <p:cNvSpPr>
            <a:spLocks noGrp="1"/>
          </p:cNvSpPr>
          <p:nvPr>
            <p:ph type="ftr" sz="quarter" idx="2"/>
          </p:nvPr>
        </p:nvSpPr>
        <p:spPr>
          <a:xfrm>
            <a:off x="0" y="6456612"/>
            <a:ext cx="4278842" cy="341063"/>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5593123" y="6456612"/>
            <a:ext cx="4278842" cy="341063"/>
          </a:xfrm>
          <a:prstGeom prst="rect">
            <a:avLst/>
          </a:prstGeom>
        </p:spPr>
        <p:txBody>
          <a:bodyPr vert="horz" lIns="91440" tIns="45720" rIns="91440" bIns="45720" rtlCol="0" anchor="b"/>
          <a:lstStyle>
            <a:lvl1pPr algn="r">
              <a:defRPr sz="1200"/>
            </a:lvl1pPr>
          </a:lstStyle>
          <a:p>
            <a:fld id="{80685983-2FE5-4E95-B8B1-AD21E4509743}" type="slidenum">
              <a:rPr lang="fr-FR" smtClean="0"/>
              <a:t>‹N°›</a:t>
            </a:fld>
            <a:endParaRPr lang="fr-FR"/>
          </a:p>
        </p:txBody>
      </p:sp>
    </p:spTree>
    <p:extLst>
      <p:ext uri="{BB962C8B-B14F-4D97-AF65-F5344CB8AC3E}">
        <p14:creationId xmlns:p14="http://schemas.microsoft.com/office/powerpoint/2010/main" val="1778589753"/>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1"/>
            <a:ext cx="4278842" cy="341064"/>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593123" y="1"/>
            <a:ext cx="4278842" cy="341064"/>
          </a:xfrm>
          <a:prstGeom prst="rect">
            <a:avLst/>
          </a:prstGeom>
        </p:spPr>
        <p:txBody>
          <a:bodyPr vert="horz" lIns="91440" tIns="45720" rIns="91440" bIns="45720" rtlCol="0"/>
          <a:lstStyle>
            <a:lvl1pPr algn="r">
              <a:defRPr sz="1200"/>
            </a:lvl1pPr>
          </a:lstStyle>
          <a:p>
            <a:fld id="{192834E6-394E-4A29-A065-F0BFB7070DD8}" type="datetimeFigureOut">
              <a:rPr lang="fr-FR" smtClean="0"/>
              <a:t>09/06/2018</a:t>
            </a:fld>
            <a:endParaRPr lang="fr-FR"/>
          </a:p>
        </p:txBody>
      </p:sp>
      <p:sp>
        <p:nvSpPr>
          <p:cNvPr id="4" name="Espace réservé de l'image des diapositives 3"/>
          <p:cNvSpPr>
            <a:spLocks noGrp="1" noRot="1" noChangeAspect="1"/>
          </p:cNvSpPr>
          <p:nvPr>
            <p:ph type="sldImg" idx="2"/>
          </p:nvPr>
        </p:nvSpPr>
        <p:spPr>
          <a:xfrm>
            <a:off x="2898775" y="849313"/>
            <a:ext cx="4078288" cy="2293937"/>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987425" y="3271381"/>
            <a:ext cx="7899400" cy="2676585"/>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6456612"/>
            <a:ext cx="4278842" cy="341063"/>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593123" y="6456612"/>
            <a:ext cx="4278842" cy="341063"/>
          </a:xfrm>
          <a:prstGeom prst="rect">
            <a:avLst/>
          </a:prstGeom>
        </p:spPr>
        <p:txBody>
          <a:bodyPr vert="horz" lIns="91440" tIns="45720" rIns="91440" bIns="45720" rtlCol="0" anchor="b"/>
          <a:lstStyle>
            <a:lvl1pPr algn="r">
              <a:defRPr sz="1200"/>
            </a:lvl1pPr>
          </a:lstStyle>
          <a:p>
            <a:fld id="{7DBEFB6D-367E-4C25-963D-E435716D2D76}" type="slidenum">
              <a:rPr lang="fr-FR" smtClean="0"/>
              <a:t>‹N°›</a:t>
            </a:fld>
            <a:endParaRPr lang="fr-FR"/>
          </a:p>
        </p:txBody>
      </p:sp>
    </p:spTree>
    <p:extLst>
      <p:ext uri="{BB962C8B-B14F-4D97-AF65-F5344CB8AC3E}">
        <p14:creationId xmlns:p14="http://schemas.microsoft.com/office/powerpoint/2010/main" val="1655433980"/>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rtlCol="0"/>
          <a:lstStyle/>
          <a:p>
            <a:pPr rtl="0"/>
            <a:r>
              <a:rPr lang="fr-FR" noProof="0" dirty="0" smtClean="0"/>
              <a:t>Titre </a:t>
            </a:r>
            <a:r>
              <a:rPr lang="fr-FR" baseline="0" noProof="0" dirty="0" smtClean="0"/>
              <a:t>volontairement peu problématisé.</a:t>
            </a:r>
          </a:p>
          <a:p>
            <a:pPr rtl="0"/>
            <a:r>
              <a:rPr lang="fr-FR" baseline="0" noProof="0" dirty="0" smtClean="0"/>
              <a:t>Terme de panorama</a:t>
            </a:r>
          </a:p>
          <a:p>
            <a:pPr marL="171450" indent="-171450" rtl="0">
              <a:buFont typeface="Arial" panose="020B0604020202020204" pitchFamily="34" charset="0"/>
              <a:buChar char="•"/>
            </a:pPr>
            <a:r>
              <a:rPr lang="fr-FR" baseline="0" noProof="0" dirty="0" smtClean="0"/>
              <a:t>un positionnement (au départ de la thèse : un étonnement beaucoup de publications mais pas de synthèse : d’où l’emploi du terme « panorama » =&gt; vue en largeur)</a:t>
            </a:r>
          </a:p>
          <a:p>
            <a:pPr marL="171450" indent="-171450" rtl="0">
              <a:buFont typeface="Arial" panose="020B0604020202020204" pitchFamily="34" charset="0"/>
              <a:buChar char="•"/>
            </a:pPr>
            <a:r>
              <a:rPr lang="fr-FR" baseline="0" noProof="0" dirty="0" smtClean="0"/>
              <a:t>moment de la thèse où les traitements sont descriptifs, enjeux de la description.</a:t>
            </a:r>
            <a:endParaRPr lang="fr-FR" noProof="0" dirty="0"/>
          </a:p>
        </p:txBody>
      </p:sp>
      <p:sp>
        <p:nvSpPr>
          <p:cNvPr id="4" name="Espace réservé du numéro de diapositive 3"/>
          <p:cNvSpPr>
            <a:spLocks noGrp="1"/>
          </p:cNvSpPr>
          <p:nvPr>
            <p:ph type="sldNum" sz="quarter" idx="10"/>
          </p:nvPr>
        </p:nvSpPr>
        <p:spPr/>
        <p:txBody>
          <a:bodyPr rtlCol="0"/>
          <a:lstStyle/>
          <a:p>
            <a:pPr rtl="0"/>
            <a:fld id="{8DAEC444-603B-4F09-9A06-5917518DD901}" type="slidenum">
              <a:rPr lang="fr-FR" smtClean="0"/>
              <a:t>1</a:t>
            </a:fld>
            <a:endParaRPr lang="fr-FR" dirty="0"/>
          </a:p>
        </p:txBody>
      </p:sp>
      <p:sp>
        <p:nvSpPr>
          <p:cNvPr id="5" name="Espace réservé de l'en-tête 4"/>
          <p:cNvSpPr>
            <a:spLocks noGrp="1"/>
          </p:cNvSpPr>
          <p:nvPr>
            <p:ph type="hdr" sz="quarter" idx="11"/>
          </p:nvPr>
        </p:nvSpPr>
        <p:spPr/>
        <p:txBody>
          <a:bodyPr/>
          <a:lstStyle/>
          <a:p>
            <a:endParaRPr lang="fr-FR"/>
          </a:p>
        </p:txBody>
      </p:sp>
    </p:spTree>
    <p:extLst>
      <p:ext uri="{BB962C8B-B14F-4D97-AF65-F5344CB8AC3E}">
        <p14:creationId xmlns:p14="http://schemas.microsoft.com/office/powerpoint/2010/main" val="4039154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sz="1200" kern="1200" dirty="0" smtClean="0">
                <a:solidFill>
                  <a:schemeClr val="tx1"/>
                </a:solidFill>
                <a:effectLst/>
                <a:latin typeface="+mn-lt"/>
                <a:ea typeface="+mn-ea"/>
                <a:cs typeface="+mn-cs"/>
              </a:rPr>
              <a:t>Si on regarde deux approches citées précédemment : </a:t>
            </a:r>
          </a:p>
          <a:p>
            <a:r>
              <a:rPr lang="fr-FR" sz="1200" kern="1200" dirty="0" smtClean="0">
                <a:solidFill>
                  <a:schemeClr val="tx1"/>
                </a:solidFill>
                <a:effectLst/>
                <a:latin typeface="+mn-lt"/>
                <a:ea typeface="+mn-ea"/>
                <a:cs typeface="+mn-cs"/>
              </a:rPr>
              <a:t>Que les productions s’inscrivent plutôt dans le champ de l’expertise ou au contraire dans le cadre d’une géographie critique : on retrouve plusieurs points communs : </a:t>
            </a:r>
          </a:p>
          <a:p>
            <a:pPr marL="1085850" lvl="2" indent="-171450">
              <a:buFont typeface="Arial" panose="020B0604020202020204" pitchFamily="34" charset="0"/>
              <a:buChar char="•"/>
            </a:pPr>
            <a:r>
              <a:rPr lang="fr-FR" sz="1200" kern="1200" dirty="0" smtClean="0">
                <a:solidFill>
                  <a:schemeClr val="tx1"/>
                </a:solidFill>
                <a:effectLst/>
                <a:latin typeface="+mn-lt"/>
                <a:ea typeface="+mn-ea"/>
                <a:cs typeface="+mn-cs"/>
              </a:rPr>
              <a:t>insistance sur une gouvernance horizontale. </a:t>
            </a:r>
          </a:p>
          <a:p>
            <a:pPr marL="1085850" lvl="2" indent="-171450">
              <a:buFont typeface="Arial" panose="020B0604020202020204" pitchFamily="34" charset="0"/>
              <a:buChar char="•"/>
            </a:pPr>
            <a:r>
              <a:rPr lang="fr-FR" sz="1200" kern="1200" dirty="0" smtClean="0">
                <a:solidFill>
                  <a:schemeClr val="tx1"/>
                </a:solidFill>
                <a:effectLst/>
                <a:latin typeface="+mn-lt"/>
                <a:ea typeface="+mn-ea"/>
                <a:cs typeface="+mn-cs"/>
              </a:rPr>
              <a:t>études centrées sur des métropoles ou villes globales : Barcelone / Seattle</a:t>
            </a:r>
          </a:p>
          <a:p>
            <a:pPr marL="1085850" lvl="2" indent="-171450">
              <a:buFont typeface="Arial" panose="020B0604020202020204" pitchFamily="34" charset="0"/>
              <a:buChar char="•"/>
            </a:pPr>
            <a:r>
              <a:rPr lang="fr-FR" sz="1200" kern="1200" dirty="0" smtClean="0">
                <a:solidFill>
                  <a:schemeClr val="tx1"/>
                </a:solidFill>
                <a:effectLst/>
                <a:latin typeface="+mn-lt"/>
                <a:ea typeface="+mn-ea"/>
                <a:cs typeface="+mn-cs"/>
              </a:rPr>
              <a:t>Attention particulière (même si cette question est traitée de manière différenciée) aux élites urbains (</a:t>
            </a:r>
            <a:r>
              <a:rPr lang="fr-FR" sz="1200" kern="1200" dirty="0" err="1" smtClean="0">
                <a:solidFill>
                  <a:schemeClr val="tx1"/>
                </a:solidFill>
                <a:effectLst/>
                <a:latin typeface="+mn-lt"/>
                <a:ea typeface="+mn-ea"/>
                <a:cs typeface="+mn-cs"/>
              </a:rPr>
              <a:t>McCann</a:t>
            </a:r>
            <a:r>
              <a:rPr lang="fr-FR" sz="1200" kern="1200" dirty="0" smtClean="0">
                <a:solidFill>
                  <a:schemeClr val="tx1"/>
                </a:solidFill>
                <a:effectLst/>
                <a:latin typeface="+mn-lt"/>
                <a:ea typeface="+mn-ea"/>
                <a:cs typeface="+mn-cs"/>
              </a:rPr>
              <a:t> : New </a:t>
            </a:r>
            <a:r>
              <a:rPr lang="fr-FR" sz="1200" kern="1200" dirty="0" err="1" smtClean="0">
                <a:solidFill>
                  <a:schemeClr val="tx1"/>
                </a:solidFill>
                <a:effectLst/>
                <a:latin typeface="+mn-lt"/>
                <a:ea typeface="+mn-ea"/>
                <a:cs typeface="+mn-cs"/>
              </a:rPr>
              <a:t>Specialist</a:t>
            </a:r>
            <a:r>
              <a:rPr lang="fr-FR" sz="1200" kern="1200" dirty="0" smtClean="0">
                <a:solidFill>
                  <a:schemeClr val="tx1"/>
                </a:solidFill>
                <a:effectLst/>
                <a:latin typeface="+mn-lt"/>
                <a:ea typeface="+mn-ea"/>
                <a:cs typeface="+mn-cs"/>
              </a:rPr>
              <a:t> Elit / global </a:t>
            </a:r>
            <a:r>
              <a:rPr lang="fr-FR" sz="1200" kern="1200" dirty="0" err="1" smtClean="0">
                <a:solidFill>
                  <a:schemeClr val="tx1"/>
                </a:solidFill>
                <a:effectLst/>
                <a:latin typeface="+mn-lt"/>
                <a:ea typeface="+mn-ea"/>
                <a:cs typeface="+mn-cs"/>
              </a:rPr>
              <a:t>consultocracy</a:t>
            </a:r>
            <a:r>
              <a:rPr lang="fr-FR" sz="1200" kern="1200" dirty="0" smtClean="0">
                <a:solidFill>
                  <a:schemeClr val="tx1"/>
                </a:solidFill>
                <a:effectLst/>
                <a:latin typeface="+mn-lt"/>
                <a:ea typeface="+mn-ea"/>
                <a:cs typeface="+mn-cs"/>
              </a:rPr>
              <a:t>) et à des pratiques d’échanges plus ou moins formelles. EN tout cas à des coalitions d’acteurs au niveau local =&gt; des études peu enclines à traiter la coopération interurbaine </a:t>
            </a:r>
            <a:r>
              <a:rPr lang="fr-FR" sz="1200" kern="1200" dirty="0" err="1" smtClean="0">
                <a:solidFill>
                  <a:schemeClr val="tx1"/>
                </a:solidFill>
                <a:effectLst/>
                <a:latin typeface="+mn-lt"/>
                <a:ea typeface="+mn-ea"/>
                <a:cs typeface="+mn-cs"/>
              </a:rPr>
              <a:t>institionnalisée</a:t>
            </a:r>
            <a:r>
              <a:rPr lang="fr-FR" sz="1200" kern="1200" dirty="0" smtClean="0">
                <a:solidFill>
                  <a:schemeClr val="tx1"/>
                </a:solidFill>
                <a:effectLst/>
                <a:latin typeface="+mn-lt"/>
                <a:ea typeface="+mn-ea"/>
                <a:cs typeface="+mn-cs"/>
              </a:rPr>
              <a:t> (comme c’est le cas pour le programme </a:t>
            </a:r>
            <a:r>
              <a:rPr lang="fr-FR" sz="1200" kern="1200" dirty="0" err="1" smtClean="0">
                <a:solidFill>
                  <a:schemeClr val="tx1"/>
                </a:solidFill>
                <a:effectLst/>
                <a:latin typeface="+mn-lt"/>
                <a:ea typeface="+mn-ea"/>
                <a:cs typeface="+mn-cs"/>
              </a:rPr>
              <a:t>urbact</a:t>
            </a:r>
            <a:r>
              <a:rPr lang="fr-FR" sz="1200" kern="1200" dirty="0" smtClean="0">
                <a:solidFill>
                  <a:schemeClr val="tx1"/>
                </a:solidFill>
                <a:effectLst/>
                <a:latin typeface="+mn-lt"/>
                <a:ea typeface="+mn-ea"/>
                <a:cs typeface="+mn-cs"/>
              </a:rPr>
              <a:t>)</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Analytiquement : une tension entre convergence (uniformisation des politiques urbaines, des modalités de gouvernance) et différenciation (spécialisation, positionnement dans le cadre d’une compétition interurbaine).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Des prémisses partagées : disparition des états (ou peu d’attention aux variations locales), mobilités et compétitivité (métropole ou global city), valorisation de l’internationalisation (qui devient un objet d’expertise : pour reprendre les termes d’Antoine </a:t>
            </a:r>
            <a:r>
              <a:rPr lang="fr-FR" sz="1200" kern="1200" dirty="0" err="1" smtClean="0">
                <a:solidFill>
                  <a:schemeClr val="tx1"/>
                </a:solidFill>
                <a:effectLst/>
                <a:latin typeface="+mn-lt"/>
                <a:ea typeface="+mn-ea"/>
                <a:cs typeface="+mn-cs"/>
              </a:rPr>
              <a:t>Vion</a:t>
            </a:r>
            <a:r>
              <a:rPr lang="fr-FR" sz="1200" kern="1200" dirty="0" smtClean="0">
                <a:solidFill>
                  <a:schemeClr val="tx1"/>
                </a:solidFill>
                <a:effectLst/>
                <a:latin typeface="+mn-lt"/>
                <a:ea typeface="+mn-ea"/>
                <a:cs typeface="+mn-cs"/>
              </a:rPr>
              <a:t> et Gilles Pinson)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À</a:t>
            </a:r>
            <a:r>
              <a:rPr lang="fr-FR" sz="1200" kern="1200" baseline="0" dirty="0" smtClean="0">
                <a:solidFill>
                  <a:schemeClr val="tx1"/>
                </a:solidFill>
                <a:effectLst/>
                <a:latin typeface="+mn-lt"/>
                <a:ea typeface="+mn-ea"/>
                <a:cs typeface="+mn-cs"/>
              </a:rPr>
              <a:t> ne pas lire : discussion sur les approches critiques et la notion de néolibéralisme.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baseline="0" dirty="0" smtClean="0">
              <a:solidFill>
                <a:schemeClr val="tx1"/>
              </a:solidFill>
              <a:effectLst/>
              <a:latin typeface="+mn-lt"/>
              <a:ea typeface="+mn-ea"/>
              <a:cs typeface="+mn-cs"/>
            </a:endParaRPr>
          </a:p>
          <a:p>
            <a:pPr lvl="0"/>
            <a:r>
              <a:rPr lang="fr-FR" sz="1200" kern="1200" dirty="0" smtClean="0">
                <a:solidFill>
                  <a:schemeClr val="tx1"/>
                </a:solidFill>
                <a:effectLst/>
                <a:latin typeface="+mn-lt"/>
                <a:ea typeface="+mn-ea"/>
                <a:cs typeface="+mn-cs"/>
              </a:rPr>
              <a:t>La dénonciation sous le vocable du néolibéralisme (cf. débat sur la ville néolibérale)</a:t>
            </a:r>
          </a:p>
          <a:p>
            <a:pPr marL="628650" lvl="1" indent="-171450">
              <a:buFont typeface="Arial" panose="020B0604020202020204" pitchFamily="34" charset="0"/>
              <a:buChar char="•"/>
            </a:pPr>
            <a:r>
              <a:rPr lang="fr-FR" sz="1200" kern="1200" dirty="0" smtClean="0">
                <a:solidFill>
                  <a:schemeClr val="tx1"/>
                </a:solidFill>
                <a:effectLst/>
                <a:latin typeface="+mn-lt"/>
                <a:ea typeface="+mn-ea"/>
                <a:cs typeface="+mn-cs"/>
              </a:rPr>
              <a:t>Notion de circulation/ mobilité : décrire la globalisation. Tout est mobile (people,  </a:t>
            </a:r>
            <a:r>
              <a:rPr lang="fr-FR" sz="1200" kern="1200" dirty="0" err="1" smtClean="0">
                <a:solidFill>
                  <a:schemeClr val="tx1"/>
                </a:solidFill>
                <a:effectLst/>
                <a:latin typeface="+mn-lt"/>
                <a:ea typeface="+mn-ea"/>
                <a:cs typeface="+mn-cs"/>
              </a:rPr>
              <a:t>policies</a:t>
            </a:r>
            <a:r>
              <a:rPr lang="fr-FR" sz="1200" kern="1200" dirty="0" smtClean="0">
                <a:solidFill>
                  <a:schemeClr val="tx1"/>
                </a:solidFill>
                <a:effectLst/>
                <a:latin typeface="+mn-lt"/>
                <a:ea typeface="+mn-ea"/>
                <a:cs typeface="+mn-cs"/>
              </a:rPr>
              <a:t>, places). Notion de « </a:t>
            </a:r>
            <a:r>
              <a:rPr lang="fr-FR" sz="1200" kern="1200" dirty="0" err="1" smtClean="0">
                <a:solidFill>
                  <a:schemeClr val="tx1"/>
                </a:solidFill>
                <a:effectLst/>
                <a:latin typeface="+mn-lt"/>
                <a:ea typeface="+mn-ea"/>
                <a:cs typeface="+mn-cs"/>
              </a:rPr>
              <a:t>learning</a:t>
            </a:r>
            <a:r>
              <a:rPr lang="fr-FR" sz="1200" kern="1200" dirty="0" smtClean="0">
                <a:solidFill>
                  <a:schemeClr val="tx1"/>
                </a:solidFill>
                <a:effectLst/>
                <a:latin typeface="+mn-lt"/>
                <a:ea typeface="+mn-ea"/>
                <a:cs typeface="+mn-cs"/>
              </a:rPr>
              <a:t> » également.</a:t>
            </a:r>
          </a:p>
          <a:p>
            <a:pPr marL="628650" lvl="1" indent="-171450">
              <a:buFont typeface="Arial" panose="020B0604020202020204" pitchFamily="34" charset="0"/>
              <a:buChar char="•"/>
            </a:pPr>
            <a:r>
              <a:rPr lang="fr-FR" sz="1200" kern="1200" dirty="0" smtClean="0">
                <a:solidFill>
                  <a:schemeClr val="tx1"/>
                </a:solidFill>
                <a:effectLst/>
                <a:latin typeface="+mn-lt"/>
                <a:ea typeface="+mn-ea"/>
                <a:cs typeface="+mn-cs"/>
              </a:rPr>
              <a:t>Une approche « relationnelle » : mobilisation de D. Harvey (« spatial </a:t>
            </a:r>
            <a:r>
              <a:rPr lang="fr-FR" sz="1200" kern="1200" dirty="0" err="1" smtClean="0">
                <a:solidFill>
                  <a:schemeClr val="tx1"/>
                </a:solidFill>
                <a:effectLst/>
                <a:latin typeface="+mn-lt"/>
                <a:ea typeface="+mn-ea"/>
                <a:cs typeface="+mn-cs"/>
              </a:rPr>
              <a:t>fix</a:t>
            </a:r>
            <a:r>
              <a:rPr lang="fr-FR" sz="1200" kern="1200" dirty="0" smtClean="0">
                <a:solidFill>
                  <a:schemeClr val="tx1"/>
                </a:solidFill>
                <a:effectLst/>
                <a:latin typeface="+mn-lt"/>
                <a:ea typeface="+mn-ea"/>
                <a:cs typeface="+mn-cs"/>
              </a:rPr>
              <a:t> ») et de D. Massey (« global </a:t>
            </a:r>
            <a:r>
              <a:rPr lang="fr-FR" sz="1200" kern="1200" dirty="0" err="1" smtClean="0">
                <a:solidFill>
                  <a:schemeClr val="tx1"/>
                </a:solidFill>
                <a:effectLst/>
                <a:latin typeface="+mn-lt"/>
                <a:ea typeface="+mn-ea"/>
                <a:cs typeface="+mn-cs"/>
              </a:rPr>
              <a:t>relational</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sense</a:t>
            </a:r>
            <a:r>
              <a:rPr lang="fr-FR" sz="1200" kern="1200" dirty="0" smtClean="0">
                <a:solidFill>
                  <a:schemeClr val="tx1"/>
                </a:solidFill>
                <a:effectLst/>
                <a:latin typeface="+mn-lt"/>
                <a:ea typeface="+mn-ea"/>
                <a:cs typeface="+mn-cs"/>
              </a:rPr>
              <a:t> of place »). Penser l’articulation local/ global : 2 soubassements critiques Harvey (spatial </a:t>
            </a:r>
            <a:r>
              <a:rPr lang="fr-FR" sz="1200" kern="1200" dirty="0" err="1" smtClean="0">
                <a:solidFill>
                  <a:schemeClr val="tx1"/>
                </a:solidFill>
                <a:effectLst/>
                <a:latin typeface="+mn-lt"/>
                <a:ea typeface="+mn-ea"/>
                <a:cs typeface="+mn-cs"/>
              </a:rPr>
              <a:t>fix</a:t>
            </a:r>
            <a:r>
              <a:rPr lang="fr-FR" sz="1200" kern="1200" dirty="0" smtClean="0">
                <a:solidFill>
                  <a:schemeClr val="tx1"/>
                </a:solidFill>
                <a:effectLst/>
                <a:latin typeface="+mn-lt"/>
                <a:ea typeface="+mn-ea"/>
                <a:cs typeface="+mn-cs"/>
              </a:rPr>
              <a:t> : tension entre fixité et mobilité du capital) et D. Massey (global </a:t>
            </a:r>
            <a:r>
              <a:rPr lang="fr-FR" sz="1200" kern="1200" dirty="0" err="1" smtClean="0">
                <a:solidFill>
                  <a:schemeClr val="tx1"/>
                </a:solidFill>
                <a:effectLst/>
                <a:latin typeface="+mn-lt"/>
                <a:ea typeface="+mn-ea"/>
                <a:cs typeface="+mn-cs"/>
              </a:rPr>
              <a:t>relational</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sense</a:t>
            </a:r>
            <a:r>
              <a:rPr lang="fr-FR" sz="1200" kern="1200" dirty="0" smtClean="0">
                <a:solidFill>
                  <a:schemeClr val="tx1"/>
                </a:solidFill>
                <a:effectLst/>
                <a:latin typeface="+mn-lt"/>
                <a:ea typeface="+mn-ea"/>
                <a:cs typeface="+mn-cs"/>
              </a:rPr>
              <a:t> of place : les villes comme des nœuds constitués par les circulations de divers flux, capitaux, personnes, idées. Place : un évènement, un processus dans lequel des lieux distants sont mis en relation). Approche néomarxiste mais moins structuralistes (car </a:t>
            </a:r>
            <a:r>
              <a:rPr lang="fr-FR" sz="1200" kern="1200" dirty="0" err="1" smtClean="0">
                <a:solidFill>
                  <a:schemeClr val="tx1"/>
                </a:solidFill>
                <a:effectLst/>
                <a:latin typeface="+mn-lt"/>
                <a:ea typeface="+mn-ea"/>
                <a:cs typeface="+mn-cs"/>
              </a:rPr>
              <a:t>agentivité</a:t>
            </a:r>
            <a:r>
              <a:rPr lang="fr-FR" sz="1200" kern="1200" dirty="0" smtClean="0">
                <a:solidFill>
                  <a:schemeClr val="tx1"/>
                </a:solidFill>
                <a:effectLst/>
                <a:latin typeface="+mn-lt"/>
                <a:ea typeface="+mn-ea"/>
                <a:cs typeface="+mn-cs"/>
              </a:rPr>
              <a:t>, individualisme </a:t>
            </a:r>
            <a:r>
              <a:rPr lang="fr-FR" sz="1200" kern="1200" dirty="0" err="1" smtClean="0">
                <a:solidFill>
                  <a:schemeClr val="tx1"/>
                </a:solidFill>
                <a:effectLst/>
                <a:latin typeface="+mn-lt"/>
                <a:ea typeface="+mn-ea"/>
                <a:cs typeface="+mn-cs"/>
              </a:rPr>
              <a:t>méthodo</a:t>
            </a:r>
            <a:r>
              <a:rPr lang="fr-FR" sz="1200" kern="1200" dirty="0" smtClean="0">
                <a:solidFill>
                  <a:schemeClr val="tx1"/>
                </a:solidFill>
                <a:effectLst/>
                <a:latin typeface="+mn-lt"/>
                <a:ea typeface="+mn-ea"/>
                <a:cs typeface="+mn-cs"/>
              </a:rPr>
              <a:t>)</a:t>
            </a:r>
          </a:p>
          <a:p>
            <a:pPr marL="628650" lvl="1" indent="-171450">
              <a:buFont typeface="Arial" panose="020B0604020202020204" pitchFamily="34" charset="0"/>
              <a:buChar char="•"/>
            </a:pPr>
            <a:r>
              <a:rPr lang="fr-FR" sz="1200" kern="1200" dirty="0" smtClean="0">
                <a:solidFill>
                  <a:schemeClr val="tx1"/>
                </a:solidFill>
                <a:effectLst/>
                <a:latin typeface="+mn-lt"/>
                <a:ea typeface="+mn-ea"/>
                <a:cs typeface="+mn-cs"/>
              </a:rPr>
              <a:t>Des études de cas centrées sur des coalitions d’acteurs (élites urbaines) dans  de grandes métropoles. Exemple : circulation du modèle des BID (Ward, 2007), peu d’attention aux structures supranationales institutionnelles.</a:t>
            </a:r>
          </a:p>
          <a:p>
            <a:pPr marL="628650" lvl="1" indent="-171450">
              <a:buFont typeface="Arial" panose="020B0604020202020204" pitchFamily="34" charset="0"/>
              <a:buChar char="•"/>
            </a:pPr>
            <a:r>
              <a:rPr lang="fr-FR" sz="1200" kern="1200" dirty="0" smtClean="0">
                <a:solidFill>
                  <a:schemeClr val="tx1"/>
                </a:solidFill>
                <a:effectLst/>
                <a:latin typeface="+mn-lt"/>
                <a:ea typeface="+mn-ea"/>
                <a:cs typeface="+mn-cs"/>
              </a:rPr>
              <a:t>Peu d’attention au rôle de l’Etat ou dans un sens restrictif : capacité de coercition et de contrainte pour imposer une idéologie hégémonique (pouvoir comme un processus vertical : décentralisation ou « roll back »(démantèlement de l’état providence) / « roll out » Peck /</a:t>
            </a:r>
            <a:r>
              <a:rPr lang="fr-FR" sz="1200" kern="1200" dirty="0" err="1" smtClean="0">
                <a:solidFill>
                  <a:schemeClr val="tx1"/>
                </a:solidFill>
                <a:effectLst/>
                <a:latin typeface="+mn-lt"/>
                <a:ea typeface="+mn-ea"/>
                <a:cs typeface="+mn-cs"/>
              </a:rPr>
              <a:t>Jessop</a:t>
            </a:r>
            <a:r>
              <a:rPr lang="fr-FR" sz="1200" kern="1200" dirty="0" smtClean="0">
                <a:solidFill>
                  <a:schemeClr val="tx1"/>
                </a:solidFill>
                <a:effectLst/>
                <a:latin typeface="+mn-lt"/>
                <a:ea typeface="+mn-ea"/>
                <a:cs typeface="+mn-cs"/>
              </a:rPr>
              <a:t>). Pb du contexte en Europe (dichotomie Europe Nord/Sud et rapport entre élus locaux et l’Etat)</a:t>
            </a:r>
          </a:p>
          <a:p>
            <a:pPr marL="628650" lvl="1" indent="-171450">
              <a:buFont typeface="Arial" panose="020B0604020202020204" pitchFamily="34" charset="0"/>
              <a:buChar char="•"/>
            </a:pPr>
            <a:r>
              <a:rPr lang="fr-FR" sz="1200" kern="1200" dirty="0" smtClean="0">
                <a:solidFill>
                  <a:schemeClr val="tx1"/>
                </a:solidFill>
                <a:effectLst/>
                <a:latin typeface="+mn-lt"/>
                <a:ea typeface="+mn-ea"/>
                <a:cs typeface="+mn-cs"/>
              </a:rPr>
              <a:t>Une vision d’un « néolibéralisme guerrier » (</a:t>
            </a:r>
            <a:r>
              <a:rPr lang="fr-FR" sz="1200" kern="1200" dirty="0" err="1" smtClean="0">
                <a:solidFill>
                  <a:schemeClr val="tx1"/>
                </a:solidFill>
                <a:effectLst/>
                <a:latin typeface="+mn-lt"/>
                <a:ea typeface="+mn-ea"/>
                <a:cs typeface="+mn-cs"/>
              </a:rPr>
              <a:t>Audier</a:t>
            </a:r>
            <a:r>
              <a:rPr lang="fr-FR" sz="1200" kern="1200" dirty="0" smtClean="0">
                <a:solidFill>
                  <a:schemeClr val="tx1"/>
                </a:solidFill>
                <a:effectLst/>
                <a:latin typeface="+mn-lt"/>
                <a:ea typeface="+mn-ea"/>
                <a:cs typeface="+mn-cs"/>
              </a:rPr>
              <a:t>, cité par </a:t>
            </a:r>
            <a:r>
              <a:rPr lang="fr-FR" sz="1200" kern="1200" dirty="0" err="1" smtClean="0">
                <a:solidFill>
                  <a:schemeClr val="tx1"/>
                </a:solidFill>
                <a:effectLst/>
                <a:latin typeface="+mn-lt"/>
                <a:ea typeface="+mn-ea"/>
                <a:cs typeface="+mn-cs"/>
              </a:rPr>
              <a:t>Morange</a:t>
            </a:r>
            <a:r>
              <a:rPr lang="fr-FR" sz="1200" kern="1200" dirty="0" smtClean="0">
                <a:solidFill>
                  <a:schemeClr val="tx1"/>
                </a:solidFill>
                <a:effectLst/>
                <a:latin typeface="+mn-lt"/>
                <a:ea typeface="+mn-ea"/>
                <a:cs typeface="+mn-cs"/>
              </a:rPr>
              <a:t>, 2016) : </a:t>
            </a:r>
          </a:p>
          <a:p>
            <a:pPr marL="1085850" lvl="2" indent="-171450">
              <a:buFont typeface="Arial" panose="020B0604020202020204" pitchFamily="34" charset="0"/>
              <a:buChar char="•"/>
            </a:pPr>
            <a:r>
              <a:rPr lang="fr-FR" sz="1200" kern="1200" dirty="0" smtClean="0">
                <a:solidFill>
                  <a:schemeClr val="tx1"/>
                </a:solidFill>
                <a:effectLst/>
                <a:latin typeface="+mn-lt"/>
                <a:ea typeface="+mn-ea"/>
                <a:cs typeface="+mn-cs"/>
              </a:rPr>
              <a:t>Forme contemporaine du capitalisme (réduction et redéfinition du sens de l’action publique » au service du marché) / nouveau régime d’accumulation économique.  Ce qui entraine </a:t>
            </a:r>
          </a:p>
          <a:p>
            <a:pPr marL="1085850" lvl="2" indent="-171450">
              <a:buFont typeface="Arial" panose="020B0604020202020204" pitchFamily="34" charset="0"/>
              <a:buChar char="•"/>
            </a:pPr>
            <a:r>
              <a:rPr lang="fr-FR" sz="1200" kern="1200" dirty="0" smtClean="0">
                <a:solidFill>
                  <a:schemeClr val="tx1"/>
                </a:solidFill>
                <a:effectLst/>
                <a:latin typeface="+mn-lt"/>
                <a:ea typeface="+mn-ea"/>
                <a:cs typeface="+mn-cs"/>
              </a:rPr>
              <a:t>des limites définitionnelles : une notion floue devient la clé de voute de l’explication (Usage notionnel qui n’a rien de pathologique en soi particulièrement en SHS, mais qui pose problème dans le cas présent)</a:t>
            </a:r>
          </a:p>
          <a:p>
            <a:pPr marL="1085850" lvl="2" indent="-171450">
              <a:buFont typeface="Arial" panose="020B0604020202020204" pitchFamily="34" charset="0"/>
              <a:buChar char="•"/>
            </a:pPr>
            <a:r>
              <a:rPr lang="fr-FR" sz="1200" kern="1200" dirty="0" smtClean="0">
                <a:solidFill>
                  <a:schemeClr val="tx1"/>
                </a:solidFill>
                <a:effectLst/>
                <a:latin typeface="+mn-lt"/>
                <a:ea typeface="+mn-ea"/>
                <a:cs typeface="+mn-cs"/>
              </a:rPr>
              <a:t>des limites descriptives (exemple des villes européennes / rapport à l’Etat précédemment évoqué) et </a:t>
            </a:r>
          </a:p>
          <a:p>
            <a:pPr marL="1085850" lvl="2" indent="-171450">
              <a:buFont typeface="Arial" panose="020B0604020202020204" pitchFamily="34" charset="0"/>
              <a:buChar char="•"/>
            </a:pPr>
            <a:r>
              <a:rPr lang="fr-FR" sz="1200" kern="1200" dirty="0" smtClean="0">
                <a:solidFill>
                  <a:schemeClr val="tx1"/>
                </a:solidFill>
                <a:effectLst/>
                <a:latin typeface="+mn-lt"/>
                <a:ea typeface="+mn-ea"/>
                <a:cs typeface="+mn-cs"/>
              </a:rPr>
              <a:t>analytiques : un concept qui devient omnipotent et omniprésent / hybridation reconnue et possibilité d’alternatives aussi mais jamais étudiées</a:t>
            </a:r>
          </a:p>
          <a:p>
            <a:pPr marL="1085850" lvl="2" indent="-171450">
              <a:buFont typeface="Arial" panose="020B0604020202020204" pitchFamily="34" charset="0"/>
              <a:buChar char="•"/>
            </a:pPr>
            <a:endParaRPr lang="fr-FR" sz="1200" kern="1200" dirty="0" smtClean="0">
              <a:solidFill>
                <a:schemeClr val="tx1"/>
              </a:solidFill>
              <a:effectLst/>
              <a:latin typeface="+mn-lt"/>
              <a:ea typeface="+mn-ea"/>
              <a:cs typeface="+mn-cs"/>
            </a:endParaRPr>
          </a:p>
          <a:p>
            <a:pPr marL="0" lvl="0" indent="0">
              <a:buFont typeface="Arial" panose="020B0604020202020204" pitchFamily="34" charset="0"/>
              <a:buNone/>
            </a:pPr>
            <a:r>
              <a:rPr lang="fr-FR" sz="1200" kern="1200" dirty="0" smtClean="0">
                <a:solidFill>
                  <a:schemeClr val="tx1"/>
                </a:solidFill>
                <a:effectLst/>
                <a:latin typeface="+mn-lt"/>
                <a:ea typeface="+mn-ea"/>
                <a:cs typeface="+mn-cs"/>
              </a:rPr>
              <a:t>Autres</a:t>
            </a:r>
            <a:r>
              <a:rPr lang="fr-FR" sz="1200" kern="1200" baseline="0" dirty="0" smtClean="0">
                <a:solidFill>
                  <a:schemeClr val="tx1"/>
                </a:solidFill>
                <a:effectLst/>
                <a:latin typeface="+mn-lt"/>
                <a:ea typeface="+mn-ea"/>
                <a:cs typeface="+mn-cs"/>
              </a:rPr>
              <a:t> points supplémentaire Modèle Bilbao/ Seattle : </a:t>
            </a:r>
          </a:p>
          <a:p>
            <a:pPr marL="0" lvl="0" indent="0">
              <a:buFont typeface="Arial" panose="020B0604020202020204" pitchFamily="34" charset="0"/>
              <a:buNone/>
            </a:pPr>
            <a:endParaRPr lang="fr-FR" sz="1200" kern="1200" baseline="0" dirty="0" smtClean="0">
              <a:solidFill>
                <a:schemeClr val="tx1"/>
              </a:solidFill>
              <a:effectLst/>
              <a:latin typeface="+mn-lt"/>
              <a:ea typeface="+mn-ea"/>
              <a:cs typeface="+mn-cs"/>
            </a:endParaRPr>
          </a:p>
          <a:p>
            <a:pPr marL="628650" lvl="1" indent="-171450">
              <a:buFont typeface="Arial" panose="020B0604020202020204" pitchFamily="34" charset="0"/>
              <a:buChar char="•"/>
            </a:pPr>
            <a:r>
              <a:rPr lang="fr-FR" sz="1200" kern="1200" dirty="0" smtClean="0">
                <a:solidFill>
                  <a:schemeClr val="tx1"/>
                </a:solidFill>
                <a:effectLst/>
                <a:latin typeface="+mn-lt"/>
                <a:ea typeface="+mn-ea"/>
                <a:cs typeface="+mn-cs"/>
              </a:rPr>
              <a:t>Bilbao : réduction de la construction navale, dans les années 80, dans les 90 </a:t>
            </a:r>
            <a:r>
              <a:rPr lang="fr-FR" sz="1200" kern="1200" dirty="0" err="1" smtClean="0">
                <a:solidFill>
                  <a:schemeClr val="tx1"/>
                </a:solidFill>
                <a:effectLst/>
                <a:latin typeface="+mn-lt"/>
                <a:ea typeface="+mn-ea"/>
                <a:cs typeface="+mn-cs"/>
              </a:rPr>
              <a:t>foudation</a:t>
            </a:r>
            <a:r>
              <a:rPr lang="fr-FR" sz="1200" kern="1200" dirty="0" smtClean="0">
                <a:solidFill>
                  <a:schemeClr val="tx1"/>
                </a:solidFill>
                <a:effectLst/>
                <a:latin typeface="+mn-lt"/>
                <a:ea typeface="+mn-ea"/>
                <a:cs typeface="+mn-cs"/>
              </a:rPr>
              <a:t> du Bilbao </a:t>
            </a:r>
            <a:r>
              <a:rPr lang="fr-FR" sz="1200" kern="1200" dirty="0" err="1" smtClean="0">
                <a:solidFill>
                  <a:schemeClr val="tx1"/>
                </a:solidFill>
                <a:effectLst/>
                <a:latin typeface="+mn-lt"/>
                <a:ea typeface="+mn-ea"/>
                <a:cs typeface="+mn-cs"/>
              </a:rPr>
              <a:t>Metropoli</a:t>
            </a:r>
            <a:r>
              <a:rPr lang="fr-FR" sz="1200" kern="1200" dirty="0" smtClean="0">
                <a:solidFill>
                  <a:schemeClr val="tx1"/>
                </a:solidFill>
                <a:effectLst/>
                <a:latin typeface="+mn-lt"/>
                <a:ea typeface="+mn-ea"/>
                <a:cs typeface="+mn-cs"/>
              </a:rPr>
              <a:t> 30 (PPP : business, association, syndicat, ONG, </a:t>
            </a:r>
            <a:r>
              <a:rPr lang="fr-FR" sz="1200" kern="1200" dirty="0" err="1" smtClean="0">
                <a:solidFill>
                  <a:schemeClr val="tx1"/>
                </a:solidFill>
                <a:effectLst/>
                <a:latin typeface="+mn-lt"/>
                <a:ea typeface="+mn-ea"/>
                <a:cs typeface="+mn-cs"/>
              </a:rPr>
              <a:t>universtié</a:t>
            </a:r>
            <a:r>
              <a:rPr lang="fr-FR" sz="1200" kern="1200" dirty="0" smtClean="0">
                <a:solidFill>
                  <a:schemeClr val="tx1"/>
                </a:solidFill>
                <a:effectLst/>
                <a:latin typeface="+mn-lt"/>
                <a:ea typeface="+mn-ea"/>
                <a:cs typeface="+mn-cs"/>
              </a:rPr>
              <a:t>, gouvernement local et régional). Objectif de revitalisation. 3 phases : en 1991 </a:t>
            </a:r>
            <a:r>
              <a:rPr lang="fr-FR" sz="1200" kern="1200" dirty="0" err="1" smtClean="0">
                <a:solidFill>
                  <a:schemeClr val="tx1"/>
                </a:solidFill>
                <a:effectLst/>
                <a:latin typeface="+mn-lt"/>
                <a:ea typeface="+mn-ea"/>
                <a:cs typeface="+mn-cs"/>
              </a:rPr>
              <a:t>Strategic</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revitalization</a:t>
            </a:r>
            <a:r>
              <a:rPr lang="fr-FR" sz="1200" kern="1200" dirty="0" smtClean="0">
                <a:solidFill>
                  <a:schemeClr val="tx1"/>
                </a:solidFill>
                <a:effectLst/>
                <a:latin typeface="+mn-lt"/>
                <a:ea typeface="+mn-ea"/>
                <a:cs typeface="+mn-cs"/>
              </a:rPr>
              <a:t> Plan (évaluation de la situation, prise de conscience du déclin, collective </a:t>
            </a:r>
            <a:r>
              <a:rPr lang="fr-FR" sz="1200" kern="1200" dirty="0" err="1" smtClean="0">
                <a:solidFill>
                  <a:schemeClr val="tx1"/>
                </a:solidFill>
                <a:effectLst/>
                <a:latin typeface="+mn-lt"/>
                <a:ea typeface="+mn-ea"/>
                <a:cs typeface="+mn-cs"/>
              </a:rPr>
              <a:t>learning</a:t>
            </a:r>
            <a:r>
              <a:rPr lang="fr-FR" sz="1200" kern="1200" dirty="0" smtClean="0">
                <a:solidFill>
                  <a:schemeClr val="tx1"/>
                </a:solidFill>
                <a:effectLst/>
                <a:latin typeface="+mn-lt"/>
                <a:ea typeface="+mn-ea"/>
                <a:cs typeface="+mn-cs"/>
              </a:rPr>
              <a:t>, réponse par une planification) / en 1999, étude du contexte international et lancement du plan (pour continuer la revitalisation) « Bilbao 2010 » (inclusion d’expert, organisation d’évènements et de visites d’études) / depuis 2006 (World Forum of Cultures), Bilbao diffuse et médiatise ses acquis et ses modalités de gouvernance comme un modèle.</a:t>
            </a:r>
          </a:p>
          <a:p>
            <a:pPr marL="628650" lvl="1" indent="-171450">
              <a:buFont typeface="Arial" panose="020B0604020202020204" pitchFamily="34" charset="0"/>
              <a:buChar char="•"/>
            </a:pPr>
            <a:r>
              <a:rPr lang="fr-FR" sz="1200" kern="1200" dirty="0" smtClean="0">
                <a:solidFill>
                  <a:schemeClr val="tx1"/>
                </a:solidFill>
                <a:effectLst/>
                <a:latin typeface="+mn-lt"/>
                <a:ea typeface="+mn-ea"/>
                <a:cs typeface="+mn-cs"/>
              </a:rPr>
              <a:t>Seattle : </a:t>
            </a:r>
            <a:r>
              <a:rPr lang="fr-FR" sz="1200" kern="1200" dirty="0" err="1" smtClean="0">
                <a:solidFill>
                  <a:schemeClr val="tx1"/>
                </a:solidFill>
                <a:effectLst/>
                <a:latin typeface="+mn-lt"/>
                <a:ea typeface="+mn-ea"/>
                <a:cs typeface="+mn-cs"/>
              </a:rPr>
              <a:t>process</a:t>
            </a:r>
            <a:r>
              <a:rPr lang="fr-FR" sz="1200" kern="1200" dirty="0" smtClean="0">
                <a:solidFill>
                  <a:schemeClr val="tx1"/>
                </a:solidFill>
                <a:effectLst/>
                <a:latin typeface="+mn-lt"/>
                <a:ea typeface="+mn-ea"/>
                <a:cs typeface="+mn-cs"/>
              </a:rPr>
              <a:t> plus informel (</a:t>
            </a:r>
            <a:r>
              <a:rPr lang="fr-FR" sz="1200" kern="1200" dirty="0" err="1" smtClean="0">
                <a:solidFill>
                  <a:schemeClr val="tx1"/>
                </a:solidFill>
                <a:effectLst/>
                <a:latin typeface="+mn-lt"/>
                <a:ea typeface="+mn-ea"/>
                <a:cs typeface="+mn-cs"/>
              </a:rPr>
              <a:t>benchmarking</a:t>
            </a:r>
            <a:r>
              <a:rPr lang="fr-FR" sz="1200" kern="1200" dirty="0" smtClean="0">
                <a:solidFill>
                  <a:schemeClr val="tx1"/>
                </a:solidFill>
                <a:effectLst/>
                <a:latin typeface="+mn-lt"/>
                <a:ea typeface="+mn-ea"/>
                <a:cs typeface="+mn-cs"/>
              </a:rPr>
              <a:t>), acteur central = Trade </a:t>
            </a:r>
            <a:r>
              <a:rPr lang="fr-FR" sz="1200" kern="1200" dirty="0" err="1" smtClean="0">
                <a:solidFill>
                  <a:schemeClr val="tx1"/>
                </a:solidFill>
                <a:effectLst/>
                <a:latin typeface="+mn-lt"/>
                <a:ea typeface="+mn-ea"/>
                <a:cs typeface="+mn-cs"/>
              </a:rPr>
              <a:t>Development</a:t>
            </a:r>
            <a:r>
              <a:rPr lang="fr-FR" sz="1200" kern="1200" dirty="0" smtClean="0">
                <a:solidFill>
                  <a:schemeClr val="tx1"/>
                </a:solidFill>
                <a:effectLst/>
                <a:latin typeface="+mn-lt"/>
                <a:ea typeface="+mn-ea"/>
                <a:cs typeface="+mn-cs"/>
              </a:rPr>
              <a:t> Alliance (d’abord une entité de la chambre de commerce) : </a:t>
            </a:r>
            <a:r>
              <a:rPr lang="fr-FR" sz="1200" kern="1200" dirty="0" err="1" smtClean="0">
                <a:solidFill>
                  <a:schemeClr val="tx1"/>
                </a:solidFill>
                <a:effectLst/>
                <a:latin typeface="+mn-lt"/>
                <a:ea typeface="+mn-ea"/>
                <a:cs typeface="+mn-cs"/>
              </a:rPr>
              <a:t>study</a:t>
            </a:r>
            <a:r>
              <a:rPr lang="fr-FR" sz="1200" kern="1200" dirty="0" smtClean="0">
                <a:solidFill>
                  <a:schemeClr val="tx1"/>
                </a:solidFill>
                <a:effectLst/>
                <a:latin typeface="+mn-lt"/>
                <a:ea typeface="+mn-ea"/>
                <a:cs typeface="+mn-cs"/>
              </a:rPr>
              <a:t> tour avec de leader d’association / et d’entreprise</a:t>
            </a:r>
          </a:p>
          <a:p>
            <a:pPr marL="0" lvl="0" indent="0">
              <a:buFont typeface="Arial" panose="020B0604020202020204" pitchFamily="34" charset="0"/>
              <a:buNone/>
            </a:pPr>
            <a:endParaRPr lang="fr-FR"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lgn="r" defTabSz="914400">
              <a:buNone/>
            </a:pPr>
            <a:fld id="{3A2CC701-D80A-463B-8415-A85485312088}" type="slidenum">
              <a:rPr lang="en-US" sz="1200" b="0" i="0">
                <a:latin typeface="Century Gothic"/>
                <a:ea typeface="+mn-ea"/>
                <a:cs typeface="+mn-cs"/>
              </a:rPr>
              <a:t>10</a:t>
            </a:fld>
            <a:endParaRPr lang="en-US" sz="1200" b="0" i="0">
              <a:latin typeface="Century Gothic"/>
              <a:ea typeface="+mn-ea"/>
              <a:cs typeface="+mn-cs"/>
            </a:endParaRPr>
          </a:p>
        </p:txBody>
      </p:sp>
    </p:spTree>
    <p:extLst>
      <p:ext uri="{BB962C8B-B14F-4D97-AF65-F5344CB8AC3E}">
        <p14:creationId xmlns:p14="http://schemas.microsoft.com/office/powerpoint/2010/main" val="3160904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fr-FR" sz="1200" kern="1200" dirty="0" smtClean="0">
                <a:solidFill>
                  <a:schemeClr val="tx1"/>
                </a:solidFill>
                <a:effectLst/>
                <a:latin typeface="+mn-lt"/>
                <a:ea typeface="+mn-ea"/>
                <a:cs typeface="+mn-cs"/>
              </a:rPr>
              <a:t>Coopération un concept en économie politique (que serait le monde sans coopération ? / peut-on expliquer la coopération à partir de décisions rationnelles d’individus libres et indépendants et si oui jusqu’où ? / comment la coopération s’installe-t-elle entre individu poursuivant des objectifs différents, quels sont les contextes envisageables, les institutions les plus efficaces pour la promouvoir ?). Trois formes de coopération</a:t>
            </a:r>
          </a:p>
          <a:p>
            <a:pPr lvl="1"/>
            <a:r>
              <a:rPr lang="fr-FR" sz="1200" kern="1200" dirty="0" smtClean="0">
                <a:solidFill>
                  <a:schemeClr val="tx1"/>
                </a:solidFill>
                <a:effectLst/>
                <a:latin typeface="+mn-lt"/>
                <a:ea typeface="+mn-ea"/>
                <a:cs typeface="+mn-cs"/>
              </a:rPr>
              <a:t>-</a:t>
            </a:r>
            <a:r>
              <a:rPr lang="fr-FR" sz="1200" b="1" kern="1200" dirty="0" smtClean="0">
                <a:solidFill>
                  <a:schemeClr val="tx1"/>
                </a:solidFill>
                <a:effectLst/>
                <a:latin typeface="+mn-lt"/>
                <a:ea typeface="+mn-ea"/>
                <a:cs typeface="+mn-cs"/>
              </a:rPr>
              <a:t> Stratégique</a:t>
            </a:r>
            <a:r>
              <a:rPr lang="fr-FR" sz="1200" kern="1200" dirty="0" smtClean="0">
                <a:solidFill>
                  <a:schemeClr val="tx1"/>
                </a:solidFill>
                <a:effectLst/>
                <a:latin typeface="+mn-lt"/>
                <a:ea typeface="+mn-ea"/>
                <a:cs typeface="+mn-cs"/>
              </a:rPr>
              <a:t> (</a:t>
            </a:r>
            <a:r>
              <a:rPr lang="fr-FR" sz="1200" i="1" kern="1200" dirty="0" smtClean="0">
                <a:solidFill>
                  <a:schemeClr val="tx1"/>
                </a:solidFill>
                <a:effectLst/>
                <a:latin typeface="+mn-lt"/>
                <a:ea typeface="+mn-ea"/>
                <a:cs typeface="+mn-cs"/>
              </a:rPr>
              <a:t>Nous coopérons</a:t>
            </a:r>
            <a:r>
              <a:rPr lang="fr-FR" sz="1200" i="1" kern="1200" baseline="0" dirty="0" smtClean="0">
                <a:solidFill>
                  <a:schemeClr val="tx1"/>
                </a:solidFill>
                <a:effectLst/>
                <a:latin typeface="+mn-lt"/>
                <a:ea typeface="+mn-ea"/>
                <a:cs typeface="+mn-cs"/>
              </a:rPr>
              <a:t> pour maximiser  un gain individuel</a:t>
            </a:r>
            <a:r>
              <a:rPr lang="fr-FR" sz="1200" kern="1200" baseline="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Dans la logique du marché économique (A Smith) : coopération implicite pour les individus. Une coopération "stratégique« . Sans doute ce type de coopération évoquée</a:t>
            </a:r>
            <a:r>
              <a:rPr lang="fr-FR" sz="1200" kern="1200" baseline="0" dirty="0" smtClean="0">
                <a:solidFill>
                  <a:schemeClr val="tx1"/>
                </a:solidFill>
                <a:effectLst/>
                <a:latin typeface="+mn-lt"/>
                <a:ea typeface="+mn-ea"/>
                <a:cs typeface="+mn-cs"/>
              </a:rPr>
              <a:t> dans la théorie des systèmes de villes.</a:t>
            </a:r>
            <a:endParaRPr lang="fr-FR" sz="1200" kern="1200" dirty="0" smtClean="0">
              <a:solidFill>
                <a:schemeClr val="tx1"/>
              </a:solidFill>
              <a:effectLst/>
              <a:latin typeface="+mn-lt"/>
              <a:ea typeface="+mn-ea"/>
              <a:cs typeface="+mn-cs"/>
            </a:endParaRPr>
          </a:p>
          <a:p>
            <a:pPr lvl="1"/>
            <a:r>
              <a:rPr lang="fr-FR" sz="1200" kern="1200" dirty="0" smtClean="0">
                <a:solidFill>
                  <a:schemeClr val="tx1"/>
                </a:solidFill>
                <a:effectLst/>
                <a:latin typeface="+mn-lt"/>
                <a:ea typeface="+mn-ea"/>
                <a:cs typeface="+mn-cs"/>
              </a:rPr>
              <a:t>- </a:t>
            </a:r>
            <a:r>
              <a:rPr lang="fr-FR" sz="1200" b="1" kern="1200" dirty="0" smtClean="0">
                <a:solidFill>
                  <a:schemeClr val="tx1"/>
                </a:solidFill>
                <a:effectLst/>
                <a:latin typeface="+mn-lt"/>
                <a:ea typeface="+mn-ea"/>
                <a:cs typeface="+mn-cs"/>
              </a:rPr>
              <a:t>Subsidiaire</a:t>
            </a:r>
            <a:r>
              <a:rPr lang="fr-FR" sz="1200" b="0" kern="1200" baseline="0" dirty="0" smtClean="0">
                <a:solidFill>
                  <a:schemeClr val="tx1"/>
                </a:solidFill>
                <a:effectLst/>
                <a:latin typeface="+mn-lt"/>
                <a:ea typeface="+mn-ea"/>
                <a:cs typeface="+mn-cs"/>
              </a:rPr>
              <a:t> (</a:t>
            </a:r>
            <a:r>
              <a:rPr lang="fr-FR" sz="1200" b="0" i="1" kern="1200" baseline="0" dirty="0" smtClean="0">
                <a:solidFill>
                  <a:schemeClr val="tx1"/>
                </a:solidFill>
                <a:effectLst/>
                <a:latin typeface="+mn-lt"/>
                <a:ea typeface="+mn-ea"/>
                <a:cs typeface="+mn-cs"/>
              </a:rPr>
              <a:t>Nous coopérons au nom de valeurs supérieurs à notre territoire</a:t>
            </a:r>
            <a:r>
              <a:rPr lang="fr-FR" sz="1200" b="0" kern="1200" baseline="0" dirty="0" smtClean="0">
                <a:solidFill>
                  <a:schemeClr val="tx1"/>
                </a:solidFill>
                <a:effectLst/>
                <a:latin typeface="+mn-lt"/>
                <a:ea typeface="+mn-ea"/>
                <a:cs typeface="+mn-cs"/>
              </a:rPr>
              <a:t>).</a:t>
            </a:r>
            <a:r>
              <a:rPr lang="fr-FR" sz="1200" kern="1200" dirty="0" smtClean="0">
                <a:solidFill>
                  <a:schemeClr val="tx1"/>
                </a:solidFill>
                <a:effectLst/>
                <a:latin typeface="+mn-lt"/>
                <a:ea typeface="+mn-ea"/>
                <a:cs typeface="+mn-cs"/>
              </a:rPr>
              <a:t> Une logique de contrat social (Hobbes / Rousseau) : une interaction coopérative au nom de la volonté générale auquel l'individu se soumet. Autre possibilité : la coopération nait de valeur morale (Kant et l'impératif catégorique) = principe d'universalité</a:t>
            </a:r>
          </a:p>
          <a:p>
            <a:pPr lvl="1"/>
            <a:r>
              <a:rPr lang="fr-FR" sz="1200" kern="1200" dirty="0" smtClean="0">
                <a:solidFill>
                  <a:schemeClr val="tx1"/>
                </a:solidFill>
                <a:effectLst/>
                <a:latin typeface="+mn-lt"/>
                <a:ea typeface="+mn-ea"/>
                <a:cs typeface="+mn-cs"/>
              </a:rPr>
              <a:t> -</a:t>
            </a:r>
            <a:r>
              <a:rPr lang="fr-FR" sz="1200" b="1" kern="1200" dirty="0" smtClean="0">
                <a:solidFill>
                  <a:schemeClr val="tx1"/>
                </a:solidFill>
                <a:effectLst/>
                <a:latin typeface="+mn-lt"/>
                <a:ea typeface="+mn-ea"/>
                <a:cs typeface="+mn-cs"/>
              </a:rPr>
              <a:t>Communautaire</a:t>
            </a:r>
            <a:r>
              <a:rPr lang="fr-FR" sz="1200" kern="1200" dirty="0" smtClean="0">
                <a:solidFill>
                  <a:schemeClr val="tx1"/>
                </a:solidFill>
                <a:effectLst/>
                <a:latin typeface="+mn-lt"/>
                <a:ea typeface="+mn-ea"/>
                <a:cs typeface="+mn-cs"/>
              </a:rPr>
              <a:t>. (</a:t>
            </a:r>
            <a:r>
              <a:rPr lang="fr-FR" sz="1200" i="1" kern="1200" dirty="0" smtClean="0">
                <a:solidFill>
                  <a:schemeClr val="tx1"/>
                </a:solidFill>
                <a:effectLst/>
                <a:latin typeface="+mn-lt"/>
                <a:ea typeface="+mn-ea"/>
                <a:cs typeface="+mn-cs"/>
              </a:rPr>
              <a:t>Nous coopérons parce que nous nous ressemblons</a:t>
            </a:r>
            <a:r>
              <a:rPr lang="fr-FR" sz="1200" kern="1200" dirty="0" smtClean="0">
                <a:solidFill>
                  <a:schemeClr val="tx1"/>
                </a:solidFill>
                <a:effectLst/>
                <a:latin typeface="+mn-lt"/>
                <a:ea typeface="+mn-ea"/>
                <a:cs typeface="+mn-cs"/>
              </a:rPr>
              <a:t>).</a:t>
            </a:r>
            <a:r>
              <a:rPr lang="fr-FR" sz="1200" kern="1200" baseline="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Logique d'altruisme : coopération comme fondement d'une communauté (Kropotkine (1902 l'entraide un facteur de l'évolution") : "entraide" dans un contexte darwiniste de l'évolution)</a:t>
            </a:r>
          </a:p>
          <a:p>
            <a:pPr lvl="1"/>
            <a:endParaRPr lang="fr-FR" sz="1200" kern="1200" dirty="0" smtClean="0">
              <a:solidFill>
                <a:schemeClr val="tx1"/>
              </a:solidFill>
              <a:effectLst/>
              <a:latin typeface="+mn-lt"/>
              <a:ea typeface="+mn-ea"/>
              <a:cs typeface="+mn-cs"/>
            </a:endParaRPr>
          </a:p>
          <a:p>
            <a:pPr lvl="1"/>
            <a:r>
              <a:rPr lang="fr-FR" sz="1200" b="1" kern="1200" dirty="0" smtClean="0">
                <a:solidFill>
                  <a:schemeClr val="tx1"/>
                </a:solidFill>
                <a:effectLst/>
                <a:latin typeface="+mn-lt"/>
                <a:ea typeface="+mn-ea"/>
                <a:cs typeface="+mn-cs"/>
              </a:rPr>
              <a:t>Rôle du territoire:</a:t>
            </a:r>
            <a:r>
              <a:rPr lang="fr-FR" sz="1200" b="1" kern="1200" baseline="0" dirty="0" smtClean="0">
                <a:solidFill>
                  <a:schemeClr val="tx1"/>
                </a:solidFill>
                <a:effectLst/>
                <a:latin typeface="+mn-lt"/>
                <a:ea typeface="+mn-ea"/>
                <a:cs typeface="+mn-cs"/>
              </a:rPr>
              <a:t> </a:t>
            </a:r>
          </a:p>
          <a:p>
            <a:pPr marL="1085850" lvl="2" indent="-171450">
              <a:buFont typeface="Arial" panose="020B0604020202020204" pitchFamily="34" charset="0"/>
              <a:buChar char="•"/>
            </a:pPr>
            <a:r>
              <a:rPr lang="fr-FR" sz="1200" b="0" kern="1200" baseline="0" dirty="0" smtClean="0">
                <a:solidFill>
                  <a:schemeClr val="tx1"/>
                </a:solidFill>
                <a:effectLst/>
                <a:latin typeface="+mn-lt"/>
                <a:ea typeface="+mn-ea"/>
                <a:cs typeface="+mn-cs"/>
              </a:rPr>
              <a:t>Support de l’identité collective (locale, nationale, européenne) comme un fondement de la coopération. Identité « ville », identité d’une région (Baltique) </a:t>
            </a:r>
          </a:p>
          <a:p>
            <a:pPr marL="1085850" lvl="2" indent="-171450">
              <a:buFont typeface="Arial" panose="020B0604020202020204" pitchFamily="34" charset="0"/>
              <a:buChar char="•"/>
            </a:pPr>
            <a:r>
              <a:rPr lang="fr-FR" sz="1200" b="0" i="0" kern="1200" baseline="0" dirty="0" smtClean="0">
                <a:solidFill>
                  <a:schemeClr val="tx1"/>
                </a:solidFill>
                <a:effectLst/>
                <a:latin typeface="+mn-lt"/>
                <a:ea typeface="+mn-ea"/>
                <a:cs typeface="+mn-cs"/>
              </a:rPr>
              <a:t>Point de vue organisationnel : territoire comme entité politique (acteur collectif, modalité de construction des problèmes publiques et dans notre cas de problématiques urbaines : construction collective, rôle de la société civile, du privé etc.)</a:t>
            </a:r>
            <a:endParaRPr lang="fr-FR" i="0" dirty="0" smtClean="0"/>
          </a:p>
          <a:p>
            <a:endParaRPr lang="fr-FR" i="1" dirty="0" smtClean="0"/>
          </a:p>
          <a:p>
            <a:r>
              <a:rPr lang="fr-FR" i="1" dirty="0" smtClean="0"/>
              <a:t>Quatre concepts centraux</a:t>
            </a:r>
            <a:endParaRPr lang="fr-FR" dirty="0" smtClean="0"/>
          </a:p>
          <a:p>
            <a:r>
              <a:rPr lang="fr-FR" b="1" dirty="0" smtClean="0">
                <a:effectLst/>
              </a:rPr>
              <a:t>La Coalition</a:t>
            </a:r>
            <a:r>
              <a:rPr lang="fr-FR" dirty="0" smtClean="0">
                <a:effectLst/>
              </a:rPr>
              <a:t> : comment l'on passe d'une analyse des individus à une analyse des coalitions qui sont également des acteurs économiques. Dans une perspective de coalition l'individu n'est plus purement "stratège" car sa stratégie dépend des autres joueurs. De facto il y a une sorte d'auto-organisation qui peut engendrer des recompositions territoriales si les coalitions s'agrègent sous un processus de voisinage.</a:t>
            </a:r>
          </a:p>
          <a:p>
            <a:r>
              <a:rPr lang="fr-FR" b="1" dirty="0" smtClean="0">
                <a:effectLst/>
              </a:rPr>
              <a:t>La réciprocité</a:t>
            </a:r>
            <a:r>
              <a:rPr lang="fr-FR" dirty="0" smtClean="0">
                <a:effectLst/>
              </a:rPr>
              <a:t> :  échange de valeurs à peu près équivalentes qui dépend des actions antérieures des autres : le positif répond au positif, et le négatif au négatif. Au niveau territorial TPU (</a:t>
            </a:r>
            <a:r>
              <a:rPr lang="fr-FR" dirty="0" err="1" smtClean="0">
                <a:effectLst/>
              </a:rPr>
              <a:t>tace</a:t>
            </a:r>
            <a:r>
              <a:rPr lang="fr-FR" dirty="0" smtClean="0">
                <a:effectLst/>
              </a:rPr>
              <a:t> professionnelle unique) pour les </a:t>
            </a:r>
            <a:r>
              <a:rPr lang="fr-FR" dirty="0" err="1" smtClean="0">
                <a:effectLst/>
              </a:rPr>
              <a:t>interco</a:t>
            </a:r>
            <a:r>
              <a:rPr lang="fr-FR" dirty="0" smtClean="0">
                <a:effectLst/>
              </a:rPr>
              <a:t>.</a:t>
            </a:r>
          </a:p>
          <a:p>
            <a:r>
              <a:rPr lang="fr-FR" b="1" dirty="0" smtClean="0">
                <a:effectLst/>
              </a:rPr>
              <a:t>logique d'alignement </a:t>
            </a:r>
            <a:r>
              <a:rPr lang="fr-FR" dirty="0" smtClean="0">
                <a:effectLst/>
              </a:rPr>
              <a:t>: fixer un  taux de contribution forfaitaire au bénéfice de chacun. Alignement maximal ("équilibre de Nash") = condition d'émergence d'une coopération.</a:t>
            </a:r>
          </a:p>
          <a:p>
            <a:r>
              <a:rPr lang="fr-FR" b="1" dirty="0" smtClean="0">
                <a:effectLst/>
              </a:rPr>
              <a:t>L'effet d'entrainement </a:t>
            </a:r>
            <a:r>
              <a:rPr lang="fr-FR" dirty="0" smtClean="0">
                <a:effectLst/>
              </a:rPr>
              <a:t>: la coopération peut émerger d'actes différenciés des acteurs et pas seulement d'une réciprocité. Voir en géo les effets de diffusion par voisinage</a:t>
            </a:r>
          </a:p>
          <a:p>
            <a:endParaRPr lang="en-US" dirty="0"/>
          </a:p>
        </p:txBody>
      </p:sp>
      <p:sp>
        <p:nvSpPr>
          <p:cNvPr id="4" name="Slide Number Placeholder 3"/>
          <p:cNvSpPr>
            <a:spLocks noGrp="1"/>
          </p:cNvSpPr>
          <p:nvPr>
            <p:ph type="sldNum" sz="quarter" idx="10"/>
          </p:nvPr>
        </p:nvSpPr>
        <p:spPr/>
        <p:txBody>
          <a:bodyPr/>
          <a:lstStyle/>
          <a:p>
            <a:pPr algn="r" defTabSz="914400">
              <a:buNone/>
            </a:pPr>
            <a:fld id="{3A2CC701-D80A-463B-8415-A85485312088}" type="slidenum">
              <a:rPr lang="en-US" sz="1200" b="0" i="0">
                <a:latin typeface="Century Gothic"/>
                <a:ea typeface="+mn-ea"/>
                <a:cs typeface="+mn-cs"/>
              </a:rPr>
              <a:t>11</a:t>
            </a:fld>
            <a:endParaRPr lang="en-US" sz="1200" b="0" i="0">
              <a:latin typeface="Century Gothic"/>
              <a:ea typeface="+mn-ea"/>
              <a:cs typeface="+mn-cs"/>
            </a:endParaRPr>
          </a:p>
        </p:txBody>
      </p:sp>
    </p:spTree>
    <p:extLst>
      <p:ext uri="{BB962C8B-B14F-4D97-AF65-F5344CB8AC3E}">
        <p14:creationId xmlns:p14="http://schemas.microsoft.com/office/powerpoint/2010/main" val="2574570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 le transnational ne peut pas simplement être considéré comme un niveau supplémentaire qui viendrait s’ajouter au local, régional ou national, selon une logique de changement de focale. Il est, au contraire, appréhendé en tant que niveau qui se constitue en interaction avec les précédents » (Werner, Zimmermann, 2003, cité par </a:t>
            </a:r>
            <a:r>
              <a:rPr lang="fr-FR" dirty="0" err="1" smtClean="0"/>
              <a:t>Hassenteufel</a:t>
            </a:r>
            <a:r>
              <a:rPr lang="fr-FR" dirty="0" smtClean="0"/>
              <a:t>, 2005)</a:t>
            </a:r>
          </a:p>
          <a:p>
            <a:endParaRPr lang="fr-FR" baseline="0" dirty="0" smtClean="0"/>
          </a:p>
          <a:p>
            <a:r>
              <a:rPr lang="fr-FR" baseline="0" dirty="0" smtClean="0"/>
              <a:t>Derrière l’idée de convergence besoin d’une comparaison transnationale : moins statique qu’une comparaison internationale : analyse de ce qui circule et des modalités de changement. Convergence à plusieurs niveaux (résumé les points suivants). En géographie pas de consensus sur le terme mais comme mon sujet est à la croisée de la science politique : reprise du terme.</a:t>
            </a:r>
          </a:p>
          <a:p>
            <a:pPr marL="685800" lvl="1" indent="-228600">
              <a:buFont typeface="+mj-lt"/>
              <a:buAutoNum type="arabicPeriod"/>
            </a:pPr>
            <a:r>
              <a:rPr lang="fr-FR" dirty="0" smtClean="0">
                <a:effectLst/>
              </a:rPr>
              <a:t>Les objectifs de l’action publique. La convergence est d’ordre cognitif et renvoie aux modalités de construction du problème, de définition de finalités prioritaires de l’orientation d’une politique publique, et donc de légitimation de celle-ci.</a:t>
            </a:r>
          </a:p>
          <a:p>
            <a:pPr marL="685800" lvl="1" indent="-228600">
              <a:buFont typeface="+mj-lt"/>
              <a:buAutoNum type="arabicPeriod"/>
            </a:pPr>
            <a:r>
              <a:rPr lang="fr-FR" dirty="0" smtClean="0">
                <a:effectLst/>
              </a:rPr>
              <a:t> Le contenu d’une politique publique. La convergence porte sur l’articulation entre objectifs et instruments, qui caractérise une politique publique à un moment donné.</a:t>
            </a:r>
          </a:p>
          <a:p>
            <a:pPr marL="685800" lvl="1" indent="-228600">
              <a:buFont typeface="+mj-lt"/>
              <a:buAutoNum type="arabicPeriod"/>
            </a:pPr>
            <a:r>
              <a:rPr lang="fr-FR" dirty="0" smtClean="0">
                <a:effectLst/>
              </a:rPr>
              <a:t>Les instruments de l’action publique. La convergence concerne uniquement les outils adoptés et leur mode d’utilisation.« </a:t>
            </a:r>
          </a:p>
          <a:p>
            <a:pPr marL="685800" lvl="1" indent="-228600">
              <a:buFont typeface="+mj-lt"/>
              <a:buAutoNum type="arabicPeriod"/>
            </a:pPr>
            <a:r>
              <a:rPr lang="fr-FR" dirty="0" smtClean="0">
                <a:effectLst/>
              </a:rPr>
              <a:t>Le 7ème niveau concerne l'adoption même de la forme "réseaux de municipalité"  : "7.Les acteurs dominants d’une politique publique. La convergence est ici plus transversale, puisqu’elle concerne à la fois les acteurs jouant un rôle clef au niveau de la définition du problème, de l’orientation de la politique, de la formulation de son contenu, de son adoption et de sa mise en oeuvre."p.123  (avec ans notre cas l'élu local et expert comme acteurs dominants)</a:t>
            </a:r>
          </a:p>
          <a:p>
            <a:endParaRPr lang="fr-FR" dirty="0" smtClean="0">
              <a:effectLst/>
            </a:endParaRPr>
          </a:p>
          <a:p>
            <a:r>
              <a:rPr lang="fr-FR" dirty="0" smtClean="0"/>
              <a:t>Concurrence</a:t>
            </a:r>
            <a:r>
              <a:rPr lang="fr-FR" baseline="0" dirty="0" smtClean="0"/>
              <a:t> Compétition à différents niveaux :</a:t>
            </a:r>
          </a:p>
          <a:p>
            <a:r>
              <a:rPr lang="fr-FR" dirty="0" smtClean="0"/>
              <a:t>Exemple</a:t>
            </a:r>
            <a:r>
              <a:rPr lang="fr-FR" baseline="0" dirty="0" smtClean="0"/>
              <a:t> de Saint-Etienne : Visites d’études de l’équipe de Michel </a:t>
            </a:r>
            <a:r>
              <a:rPr lang="fr-FR" baseline="0" dirty="0" err="1" smtClean="0"/>
              <a:t>Thiollière</a:t>
            </a:r>
            <a:r>
              <a:rPr lang="fr-FR" baseline="0" dirty="0" smtClean="0"/>
              <a:t> à l’international (Villes de la Ruhr, Bilbao, Coventry. Défiance par rapport à Paris (et au gouvernement). Concurrence avec Lyon ?</a:t>
            </a:r>
          </a:p>
          <a:p>
            <a:r>
              <a:rPr lang="fr-FR" baseline="0" dirty="0" smtClean="0"/>
              <a:t>Exemple de Milan : 1997 chambre de commerce et d’industrie publie le rapport « Milano </a:t>
            </a:r>
            <a:r>
              <a:rPr lang="fr-FR" baseline="0" dirty="0" err="1" smtClean="0"/>
              <a:t>Città-stato</a:t>
            </a:r>
            <a:r>
              <a:rPr lang="fr-FR" baseline="0" dirty="0" smtClean="0"/>
              <a:t>, Equidistante da Roma e da Bruxelles ». Transformer Milan en cité-état pour faire face à la concurrence européenne. </a:t>
            </a:r>
          </a:p>
          <a:p>
            <a:r>
              <a:rPr lang="fr-FR" baseline="0" dirty="0" smtClean="0"/>
              <a:t>Derrière ces exemples : On ne peut pas être dans une approche du tout mobile, du tout horizontal. La question des rapports entre municipalités et Etats reste très importante. </a:t>
            </a:r>
          </a:p>
          <a:p>
            <a:endParaRPr lang="fr-FR" dirty="0"/>
          </a:p>
        </p:txBody>
      </p:sp>
      <p:sp>
        <p:nvSpPr>
          <p:cNvPr id="4" name="Espace réservé de l'en-tête 3"/>
          <p:cNvSpPr>
            <a:spLocks noGrp="1"/>
          </p:cNvSpPr>
          <p:nvPr>
            <p:ph type="hd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7DBEFB6D-367E-4C25-963D-E435716D2D76}" type="slidenum">
              <a:rPr lang="fr-FR" smtClean="0"/>
              <a:t>12</a:t>
            </a:fld>
            <a:endParaRPr lang="fr-FR"/>
          </a:p>
        </p:txBody>
      </p:sp>
    </p:spTree>
    <p:extLst>
      <p:ext uri="{BB962C8B-B14F-4D97-AF65-F5344CB8AC3E}">
        <p14:creationId xmlns:p14="http://schemas.microsoft.com/office/powerpoint/2010/main" val="1922697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Différence</a:t>
            </a:r>
            <a:r>
              <a:rPr lang="fr-FR" baseline="0" dirty="0" smtClean="0"/>
              <a:t> faites entre réseaux et systèmes de villes : le réseaux est bien lié à une idée d’action politique. </a:t>
            </a:r>
          </a:p>
          <a:p>
            <a:r>
              <a:rPr lang="fr-FR" baseline="0" dirty="0" smtClean="0"/>
              <a:t>Mais diversité des approches de ces réseaux de villes (points en Notes à la fin) </a:t>
            </a:r>
          </a:p>
          <a:p>
            <a:endParaRPr lang="fr-FR" sz="1200" kern="1200" dirty="0" smtClean="0">
              <a:solidFill>
                <a:schemeClr val="tx1"/>
              </a:solidFill>
              <a:effectLst/>
              <a:latin typeface="+mn-lt"/>
              <a:ea typeface="+mn-ea"/>
              <a:cs typeface="+mn-cs"/>
            </a:endParaRPr>
          </a:p>
          <a:p>
            <a:pPr marL="1085850" lvl="2" indent="-171450">
              <a:buFont typeface="Arial" panose="020B0604020202020204" pitchFamily="34" charset="0"/>
              <a:buChar char="•"/>
            </a:pPr>
            <a:r>
              <a:rPr lang="fr-FR" sz="1200" i="1" kern="1200" dirty="0" err="1" smtClean="0">
                <a:solidFill>
                  <a:schemeClr val="tx1"/>
                </a:solidFill>
                <a:effectLst/>
                <a:latin typeface="+mn-lt"/>
                <a:ea typeface="+mn-ea"/>
                <a:cs typeface="+mn-cs"/>
              </a:rPr>
              <a:t>TMNs</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Bulkeley</a:t>
            </a:r>
            <a:r>
              <a:rPr lang="fr-FR" sz="1200" kern="1200" dirty="0" smtClean="0">
                <a:solidFill>
                  <a:schemeClr val="tx1"/>
                </a:solidFill>
                <a:effectLst/>
                <a:latin typeface="+mn-lt"/>
                <a:ea typeface="+mn-ea"/>
                <a:cs typeface="+mn-cs"/>
              </a:rPr>
              <a:t> et al. 2003; </a:t>
            </a:r>
            <a:r>
              <a:rPr lang="fr-FR" sz="1200" kern="1200" dirty="0" err="1" smtClean="0">
                <a:solidFill>
                  <a:schemeClr val="tx1"/>
                </a:solidFill>
                <a:effectLst/>
                <a:latin typeface="+mn-lt"/>
                <a:ea typeface="+mn-ea"/>
                <a:cs typeface="+mn-cs"/>
              </a:rPr>
              <a:t>Keiner</a:t>
            </a:r>
            <a:r>
              <a:rPr lang="fr-FR" sz="1200" kern="1200" dirty="0" smtClean="0">
                <a:solidFill>
                  <a:schemeClr val="tx1"/>
                </a:solidFill>
                <a:effectLst/>
                <a:latin typeface="+mn-lt"/>
                <a:ea typeface="+mn-ea"/>
                <a:cs typeface="+mn-cs"/>
              </a:rPr>
              <a:t> et Kim 2007) : une définition plus restrictive.  Traduction en français : « association transnationales de municipalités » =&gt; se dégager du flou du terme « réseau » / problèmes avec le terme de municipalités (gouvernements urbains / collectivité territoriale/ autorité locale = trop large)</a:t>
            </a:r>
          </a:p>
          <a:p>
            <a:endParaRPr lang="fr-FR" dirty="0" smtClean="0"/>
          </a:p>
          <a:p>
            <a:r>
              <a:rPr lang="fr-FR" dirty="0" smtClean="0"/>
              <a:t>Caractériser</a:t>
            </a:r>
            <a:r>
              <a:rPr lang="fr-FR" baseline="0" dirty="0" smtClean="0"/>
              <a:t> les associations. Diversité et complémentarité des approches.</a:t>
            </a:r>
          </a:p>
          <a:p>
            <a:pPr marL="1085850" lvl="2" indent="-171450">
              <a:buFont typeface="Arial" panose="020B0604020202020204" pitchFamily="34" charset="0"/>
              <a:buChar char="•"/>
            </a:pPr>
            <a:r>
              <a:rPr lang="fr-FR" baseline="0" dirty="0" smtClean="0"/>
              <a:t>Identifier des fonctions : rôle de ces associations.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Qualifier les niveaux de contraintes dans l’échange transnational. Idée d’Isomorphisme pour le changement institutionnel (</a:t>
            </a:r>
            <a:r>
              <a:rPr lang="fr-FR" sz="1200" kern="1200" dirty="0" smtClean="0">
                <a:solidFill>
                  <a:schemeClr val="tx1"/>
                </a:solidFill>
                <a:effectLst/>
                <a:latin typeface="+mn-lt"/>
                <a:ea typeface="+mn-ea"/>
                <a:cs typeface="+mn-cs"/>
              </a:rPr>
              <a:t>Le </a:t>
            </a:r>
            <a:r>
              <a:rPr lang="fr-FR" sz="1200" kern="1200" dirty="0" err="1" smtClean="0">
                <a:solidFill>
                  <a:schemeClr val="tx1"/>
                </a:solidFill>
                <a:effectLst/>
                <a:latin typeface="+mn-lt"/>
                <a:ea typeface="+mn-ea"/>
                <a:cs typeface="+mn-cs"/>
              </a:rPr>
              <a:t>Galès</a:t>
            </a:r>
            <a:r>
              <a:rPr lang="fr-FR" sz="1200" kern="1200" dirty="0" smtClean="0">
                <a:solidFill>
                  <a:schemeClr val="tx1"/>
                </a:solidFill>
                <a:effectLst/>
                <a:latin typeface="+mn-lt"/>
                <a:ea typeface="+mn-ea"/>
                <a:cs typeface="+mn-cs"/>
              </a:rPr>
              <a:t> (Powell et Di </a:t>
            </a:r>
            <a:r>
              <a:rPr lang="fr-FR" sz="1200" kern="1200" dirty="0" err="1" smtClean="0">
                <a:solidFill>
                  <a:schemeClr val="tx1"/>
                </a:solidFill>
                <a:effectLst/>
                <a:latin typeface="+mn-lt"/>
                <a:ea typeface="+mn-ea"/>
                <a:cs typeface="+mn-cs"/>
              </a:rPr>
              <a:t>Maggio</a:t>
            </a:r>
            <a:r>
              <a:rPr lang="fr-FR" sz="1200" kern="1200" dirty="0" smtClean="0">
                <a:solidFill>
                  <a:schemeClr val="tx1"/>
                </a:solidFill>
                <a:effectLst/>
                <a:latin typeface="+mn-lt"/>
                <a:ea typeface="+mn-ea"/>
                <a:cs typeface="+mn-cs"/>
              </a:rPr>
              <a:t>, 1991) : coercitif, mimétique, normatif. Les deux premiers concernent les gouvernements urbains (coercitif par l’UE par exemple / mimétique comme une réponse à l’incertitude qui encourage l’imitation).</a:t>
            </a:r>
          </a:p>
          <a:p>
            <a:pPr marL="1085850" lvl="2" indent="-171450">
              <a:buFont typeface="Arial" panose="020B0604020202020204" pitchFamily="34" charset="0"/>
              <a:buChar char="•"/>
            </a:pPr>
            <a:endParaRPr lang="fr-FR" baseline="0" dirty="0" smtClean="0"/>
          </a:p>
          <a:p>
            <a:pPr marL="1085850" lvl="2" indent="-171450">
              <a:buFont typeface="Arial" panose="020B0604020202020204" pitchFamily="34" charset="0"/>
              <a:buChar char="•"/>
            </a:pPr>
            <a:r>
              <a:rPr lang="fr-FR" baseline="0" dirty="0" smtClean="0"/>
              <a:t>Modèles urbains (termes vagues mais qui renvoie à un champ en train de se structurer</a:t>
            </a:r>
          </a:p>
          <a:p>
            <a:pPr marL="1085850" lvl="2" indent="-171450">
              <a:buFont typeface="Arial" panose="020B0604020202020204" pitchFamily="34" charset="0"/>
              <a:buChar char="•"/>
            </a:pPr>
            <a:r>
              <a:rPr lang="fr-FR" baseline="0" dirty="0" smtClean="0"/>
              <a:t>Structure du réseaux </a:t>
            </a:r>
          </a:p>
          <a:p>
            <a:pPr marL="457200" lvl="1" indent="0">
              <a:buFont typeface="Arial" panose="020B0604020202020204" pitchFamily="34" charset="0"/>
              <a:buNone/>
            </a:pPr>
            <a:r>
              <a:rPr lang="fr-FR" b="1" baseline="0" dirty="0" smtClean="0"/>
              <a:t>Les deux derniers points sont ceux qui vont le plus retenir notre attention.</a:t>
            </a:r>
            <a:r>
              <a:rPr lang="fr-FR" baseline="0" dirty="0" smtClean="0"/>
              <a:t>	</a:t>
            </a:r>
          </a:p>
          <a:p>
            <a:endParaRPr lang="fr-FR" baseline="0" dirty="0" smtClean="0"/>
          </a:p>
          <a:p>
            <a:endParaRPr lang="fr-FR" dirty="0" smtClean="0"/>
          </a:p>
          <a:p>
            <a:endParaRPr lang="fr-FR" dirty="0" smtClean="0"/>
          </a:p>
          <a:p>
            <a:r>
              <a:rPr lang="fr-FR" dirty="0" smtClean="0"/>
              <a:t>NOTES</a:t>
            </a:r>
            <a:r>
              <a:rPr lang="fr-FR" baseline="0" dirty="0" smtClean="0"/>
              <a:t> :  </a:t>
            </a:r>
            <a:r>
              <a:rPr lang="fr-FR" dirty="0" smtClean="0"/>
              <a:t>Diversités des approches de « réseaux »: </a:t>
            </a:r>
          </a:p>
          <a:p>
            <a:pPr marL="1085850" lvl="2" indent="-171450">
              <a:buFont typeface="Arial" panose="020B0604020202020204" pitchFamily="34" charset="0"/>
              <a:buChar char="•"/>
            </a:pPr>
            <a:r>
              <a:rPr lang="fr-FR" sz="1200" kern="1200" dirty="0" smtClean="0">
                <a:solidFill>
                  <a:schemeClr val="tx1"/>
                </a:solidFill>
                <a:effectLst/>
                <a:latin typeface="+mn-lt"/>
                <a:ea typeface="+mn-ea"/>
                <a:cs typeface="+mn-cs"/>
              </a:rPr>
              <a:t>Pluralité des acceptions de « réseaux de villes » et de « coopération » (Campbell) + science po (Pinson et al. / </a:t>
            </a:r>
            <a:r>
              <a:rPr lang="fr-FR" sz="1200" kern="1200" dirty="0" err="1" smtClean="0">
                <a:solidFill>
                  <a:schemeClr val="tx1"/>
                </a:solidFill>
                <a:effectLst/>
                <a:latin typeface="+mn-lt"/>
                <a:ea typeface="+mn-ea"/>
                <a:cs typeface="+mn-cs"/>
              </a:rPr>
              <a:t>Vion</a:t>
            </a:r>
            <a:r>
              <a:rPr lang="fr-FR" sz="1200" kern="1200" dirty="0" smtClean="0">
                <a:solidFill>
                  <a:schemeClr val="tx1"/>
                </a:solidFill>
                <a:effectLst/>
                <a:latin typeface="+mn-lt"/>
                <a:ea typeface="+mn-ea"/>
                <a:cs typeface="+mn-cs"/>
              </a:rPr>
              <a:t> / ou </a:t>
            </a:r>
            <a:r>
              <a:rPr lang="fr-FR" sz="1200" kern="1200" dirty="0" err="1" smtClean="0">
                <a:solidFill>
                  <a:schemeClr val="tx1"/>
                </a:solidFill>
                <a:effectLst/>
                <a:latin typeface="+mn-lt"/>
                <a:ea typeface="+mn-ea"/>
                <a:cs typeface="+mn-cs"/>
              </a:rPr>
              <a:t>McCann</a:t>
            </a:r>
            <a:r>
              <a:rPr lang="fr-FR" sz="1200" kern="1200" dirty="0" smtClean="0">
                <a:solidFill>
                  <a:schemeClr val="tx1"/>
                </a:solidFill>
                <a:effectLst/>
                <a:latin typeface="+mn-lt"/>
                <a:ea typeface="+mn-ea"/>
                <a:cs typeface="+mn-cs"/>
              </a:rPr>
              <a:t> et Ward) : ceux qui portent une attention particulière aux coalitions d’acteurs (privés et publics) au niveau local et dans les processus d’internationalisation. Ceux qui regardent les structures institutionnelles (qu’elles soient </a:t>
            </a:r>
            <a:r>
              <a:rPr lang="fr-FR" sz="1200" kern="1200" dirty="0" err="1" smtClean="0">
                <a:solidFill>
                  <a:schemeClr val="tx1"/>
                </a:solidFill>
                <a:effectLst/>
                <a:latin typeface="+mn-lt"/>
                <a:ea typeface="+mn-ea"/>
                <a:cs typeface="+mn-cs"/>
              </a:rPr>
              <a:t>supra-nationales</a:t>
            </a:r>
            <a:r>
              <a:rPr lang="fr-FR" sz="1200" kern="1200" dirty="0" smtClean="0">
                <a:solidFill>
                  <a:schemeClr val="tx1"/>
                </a:solidFill>
                <a:effectLst/>
                <a:latin typeface="+mn-lt"/>
                <a:ea typeface="+mn-ea"/>
                <a:cs typeface="+mn-cs"/>
              </a:rPr>
              <a:t> / </a:t>
            </a:r>
            <a:r>
              <a:rPr lang="fr-FR" sz="1200" kern="1200" dirty="0" err="1" smtClean="0">
                <a:solidFill>
                  <a:schemeClr val="tx1"/>
                </a:solidFill>
                <a:effectLst/>
                <a:latin typeface="+mn-lt"/>
                <a:ea typeface="+mn-ea"/>
                <a:cs typeface="+mn-cs"/>
              </a:rPr>
              <a:t>infra-nationales</a:t>
            </a:r>
            <a:r>
              <a:rPr lang="fr-FR" sz="1200" kern="1200" dirty="0" smtClean="0">
                <a:solidFill>
                  <a:schemeClr val="tx1"/>
                </a:solidFill>
                <a:effectLst/>
                <a:latin typeface="+mn-lt"/>
                <a:ea typeface="+mn-ea"/>
                <a:cs typeface="+mn-cs"/>
              </a:rPr>
              <a:t> / transnationales)</a:t>
            </a:r>
          </a:p>
          <a:p>
            <a:pPr marL="1085850" lvl="2" indent="-171450">
              <a:buFont typeface="Arial" panose="020B0604020202020204" pitchFamily="34" charset="0"/>
              <a:buChar char="•"/>
            </a:pPr>
            <a:r>
              <a:rPr lang="fr-FR" sz="1200" kern="1200" dirty="0" smtClean="0">
                <a:solidFill>
                  <a:schemeClr val="tx1"/>
                </a:solidFill>
                <a:effectLst/>
                <a:latin typeface="+mn-lt"/>
                <a:ea typeface="+mn-ea"/>
                <a:cs typeface="+mn-cs"/>
              </a:rPr>
              <a:t>Le </a:t>
            </a:r>
            <a:r>
              <a:rPr lang="fr-FR" sz="1200" kern="1200" dirty="0" err="1" smtClean="0">
                <a:solidFill>
                  <a:schemeClr val="tx1"/>
                </a:solidFill>
                <a:effectLst/>
                <a:latin typeface="+mn-lt"/>
                <a:ea typeface="+mn-ea"/>
                <a:cs typeface="+mn-cs"/>
              </a:rPr>
              <a:t>Galès</a:t>
            </a:r>
            <a:r>
              <a:rPr lang="fr-FR" sz="1200" kern="1200" dirty="0" smtClean="0">
                <a:solidFill>
                  <a:schemeClr val="tx1"/>
                </a:solidFill>
                <a:effectLst/>
                <a:latin typeface="+mn-lt"/>
                <a:ea typeface="+mn-ea"/>
                <a:cs typeface="+mn-cs"/>
              </a:rPr>
              <a:t> : tendance à identifier les réseaux de villes comme des structures institutionnelles (dans le contexte européen)</a:t>
            </a:r>
          </a:p>
          <a:p>
            <a:pPr marL="1085850" lvl="2" indent="-171450">
              <a:buFont typeface="Arial" panose="020B0604020202020204" pitchFamily="34" charset="0"/>
              <a:buChar char="•"/>
            </a:pPr>
            <a:r>
              <a:rPr lang="fr-FR" sz="1200" kern="1200" dirty="0" smtClean="0">
                <a:solidFill>
                  <a:schemeClr val="tx1"/>
                </a:solidFill>
                <a:effectLst/>
                <a:latin typeface="+mn-lt"/>
                <a:ea typeface="+mn-ea"/>
                <a:cs typeface="+mn-cs"/>
              </a:rPr>
              <a:t>Campbell : Learning </a:t>
            </a:r>
            <a:r>
              <a:rPr lang="fr-FR" sz="1200" kern="1200" dirty="0" err="1" smtClean="0">
                <a:solidFill>
                  <a:schemeClr val="tx1"/>
                </a:solidFill>
                <a:effectLst/>
                <a:latin typeface="+mn-lt"/>
                <a:ea typeface="+mn-ea"/>
                <a:cs typeface="+mn-cs"/>
              </a:rPr>
              <a:t>cities</a:t>
            </a:r>
            <a:r>
              <a:rPr lang="fr-FR" sz="1200" kern="1200" dirty="0" smtClean="0">
                <a:solidFill>
                  <a:schemeClr val="tx1"/>
                </a:solidFill>
                <a:effectLst/>
                <a:latin typeface="+mn-lt"/>
                <a:ea typeface="+mn-ea"/>
                <a:cs typeface="+mn-cs"/>
              </a:rPr>
              <a:t>.  </a:t>
            </a:r>
          </a:p>
          <a:p>
            <a:pPr marL="1085850" lvl="2" indent="-171450">
              <a:buFont typeface="Arial" panose="020B0604020202020204" pitchFamily="34" charset="0"/>
              <a:buChar char="•"/>
            </a:pPr>
            <a:r>
              <a:rPr lang="en-US" sz="1200" kern="1200" dirty="0" smtClean="0">
                <a:solidFill>
                  <a:schemeClr val="tx1"/>
                </a:solidFill>
                <a:effectLst/>
                <a:latin typeface="+mn-lt"/>
                <a:ea typeface="+mn-ea"/>
                <a:cs typeface="+mn-cs"/>
              </a:rPr>
              <a:t>McCann : local policy actors, the global policy </a:t>
            </a:r>
            <a:r>
              <a:rPr lang="en-US" sz="1200" kern="1200" dirty="0" err="1" smtClean="0">
                <a:solidFill>
                  <a:schemeClr val="tx1"/>
                </a:solidFill>
                <a:effectLst/>
                <a:latin typeface="+mn-lt"/>
                <a:ea typeface="+mn-ea"/>
                <a:cs typeface="+mn-cs"/>
              </a:rPr>
              <a:t>consultocracy</a:t>
            </a:r>
            <a:r>
              <a:rPr lang="en-US" sz="1200" kern="1200" dirty="0" smtClean="0">
                <a:solidFill>
                  <a:schemeClr val="tx1"/>
                </a:solidFill>
                <a:effectLst/>
                <a:latin typeface="+mn-lt"/>
                <a:ea typeface="+mn-ea"/>
                <a:cs typeface="+mn-cs"/>
              </a:rPr>
              <a:t>, and informational infrastructures.  “New specialist elite”</a:t>
            </a:r>
            <a:endParaRPr lang="fr-FR" sz="1200" kern="1200" dirty="0" smtClean="0">
              <a:solidFill>
                <a:schemeClr val="tx1"/>
              </a:solidFill>
              <a:effectLst/>
              <a:latin typeface="+mn-lt"/>
              <a:ea typeface="+mn-ea"/>
              <a:cs typeface="+mn-cs"/>
            </a:endParaRPr>
          </a:p>
          <a:p>
            <a:pPr marL="1085850" lvl="2" indent="-171450">
              <a:buFont typeface="Arial" panose="020B0604020202020204" pitchFamily="34" charset="0"/>
              <a:buChar char="•"/>
            </a:pPr>
            <a:r>
              <a:rPr lang="fr-FR" sz="1200" kern="1200" dirty="0" smtClean="0">
                <a:solidFill>
                  <a:schemeClr val="tx1"/>
                </a:solidFill>
                <a:effectLst/>
                <a:latin typeface="+mn-lt"/>
                <a:ea typeface="+mn-ea"/>
                <a:cs typeface="+mn-cs"/>
              </a:rPr>
              <a:t>Dans le champ français (</a:t>
            </a:r>
            <a:r>
              <a:rPr lang="fr-FR" sz="1200" kern="1200" dirty="0" err="1" smtClean="0">
                <a:solidFill>
                  <a:schemeClr val="tx1"/>
                </a:solidFill>
                <a:effectLst/>
                <a:latin typeface="+mn-lt"/>
                <a:ea typeface="+mn-ea"/>
                <a:cs typeface="+mn-cs"/>
              </a:rPr>
              <a:t>Vion</a:t>
            </a:r>
            <a:r>
              <a:rPr lang="fr-FR" sz="1200" kern="1200" dirty="0" smtClean="0">
                <a:solidFill>
                  <a:schemeClr val="tx1"/>
                </a:solidFill>
                <a:effectLst/>
                <a:latin typeface="+mn-lt"/>
                <a:ea typeface="+mn-ea"/>
                <a:cs typeface="+mn-cs"/>
              </a:rPr>
              <a:t>, Pinson, </a:t>
            </a:r>
            <a:r>
              <a:rPr lang="fr-FR" sz="1200" kern="1200" dirty="0" err="1" smtClean="0">
                <a:solidFill>
                  <a:schemeClr val="tx1"/>
                </a:solidFill>
                <a:effectLst/>
                <a:latin typeface="+mn-lt"/>
                <a:ea typeface="+mn-ea"/>
                <a:cs typeface="+mn-cs"/>
              </a:rPr>
              <a:t>Béal</a:t>
            </a:r>
            <a:r>
              <a:rPr lang="fr-FR" sz="1200" kern="1200" dirty="0" smtClean="0">
                <a:solidFill>
                  <a:schemeClr val="tx1"/>
                </a:solidFill>
                <a:effectLst/>
                <a:latin typeface="+mn-lt"/>
                <a:ea typeface="+mn-ea"/>
                <a:cs typeface="+mn-cs"/>
              </a:rPr>
              <a:t>, etc.) : attention aux coalitions locales mais prise en compte du rôle des Etats. Et aux niveaux de contraintes de la coopération</a:t>
            </a:r>
          </a:p>
          <a:p>
            <a:endParaRPr lang="fr-FR" dirty="0"/>
          </a:p>
        </p:txBody>
      </p:sp>
      <p:sp>
        <p:nvSpPr>
          <p:cNvPr id="4" name="Espace réservé de l'en-tête 3"/>
          <p:cNvSpPr>
            <a:spLocks noGrp="1"/>
          </p:cNvSpPr>
          <p:nvPr>
            <p:ph type="hd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7DBEFB6D-367E-4C25-963D-E435716D2D76}" type="slidenum">
              <a:rPr lang="fr-FR" smtClean="0"/>
              <a:t>13</a:t>
            </a:fld>
            <a:endParaRPr lang="fr-FR"/>
          </a:p>
        </p:txBody>
      </p:sp>
    </p:spTree>
    <p:extLst>
      <p:ext uri="{BB962C8B-B14F-4D97-AF65-F5344CB8AC3E}">
        <p14:creationId xmlns:p14="http://schemas.microsoft.com/office/powerpoint/2010/main" val="288071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8DAEC444-603B-4F09-9A06-5917518DD901}" type="slidenum">
              <a:rPr lang="fr-FR" noProof="0" smtClean="0"/>
              <a:t>14</a:t>
            </a:fld>
            <a:endParaRPr lang="fr-FR" noProof="0" dirty="0"/>
          </a:p>
        </p:txBody>
      </p:sp>
      <p:sp>
        <p:nvSpPr>
          <p:cNvPr id="5" name="Espace réservé de l'en-tête 4"/>
          <p:cNvSpPr>
            <a:spLocks noGrp="1"/>
          </p:cNvSpPr>
          <p:nvPr>
            <p:ph type="hdr" sz="quarter" idx="11"/>
          </p:nvPr>
        </p:nvSpPr>
        <p:spPr/>
        <p:txBody>
          <a:bodyPr/>
          <a:lstStyle/>
          <a:p>
            <a:endParaRPr lang="fr-FR"/>
          </a:p>
        </p:txBody>
      </p:sp>
    </p:spTree>
    <p:extLst>
      <p:ext uri="{BB962C8B-B14F-4D97-AF65-F5344CB8AC3E}">
        <p14:creationId xmlns:p14="http://schemas.microsoft.com/office/powerpoint/2010/main" val="894596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dirty="0" smtClean="0">
                <a:effectLst/>
                <a:latin typeface="Calibri" panose="020F0502020204030204" pitchFamily="34" charset="0"/>
                <a:ea typeface="Calibri" panose="020F0502020204030204" pitchFamily="34" charset="0"/>
                <a:cs typeface="Times New Roman" panose="02020603050405020304" pitchFamily="18" charset="0"/>
              </a:rPr>
              <a:t>1. Europe :  une histoire ancienne de la coopération entre villes en Europe : histoire dans laquelle l’UE n’a pas un rôle de premier plan : rôle du Conseil de l’Europe ou associations internationales (IULA, début 20</a:t>
            </a:r>
            <a:r>
              <a:rPr lang="fr-FR" sz="1200" baseline="30000" dirty="0" smtClean="0">
                <a:effectLst/>
                <a:latin typeface="Calibri" panose="020F0502020204030204" pitchFamily="34" charset="0"/>
                <a:ea typeface="Calibri" panose="020F0502020204030204" pitchFamily="34" charset="0"/>
                <a:cs typeface="Times New Roman" panose="02020603050405020304" pitchFamily="18" charset="0"/>
              </a:rPr>
              <a:t>ème</a:t>
            </a:r>
            <a:r>
              <a:rPr lang="fr-FR" sz="1200" dirty="0" smtClean="0">
                <a:effectLst/>
                <a:latin typeface="Calibri" panose="020F0502020204030204" pitchFamily="34" charset="0"/>
                <a:ea typeface="Calibri" panose="020F0502020204030204" pitchFamily="34" charset="0"/>
                <a:cs typeface="Times New Roman" panose="02020603050405020304" pitchFamily="18" charset="0"/>
              </a:rPr>
              <a:t> siècle). </a:t>
            </a:r>
            <a:br>
              <a:rPr lang="fr-FR" sz="1200" dirty="0" smtClean="0">
                <a:effectLst/>
                <a:latin typeface="Calibri" panose="020F0502020204030204" pitchFamily="34" charset="0"/>
                <a:ea typeface="Calibri" panose="020F0502020204030204" pitchFamily="34" charset="0"/>
                <a:cs typeface="Times New Roman" panose="02020603050405020304" pitchFamily="18" charset="0"/>
              </a:rPr>
            </a:br>
            <a:r>
              <a:rPr lang="fr-FR" sz="1200" dirty="0" smtClean="0">
                <a:effectLst/>
                <a:latin typeface="Calibri" panose="020F0502020204030204" pitchFamily="34" charset="0"/>
                <a:ea typeface="Calibri" panose="020F0502020204030204" pitchFamily="34" charset="0"/>
                <a:cs typeface="Times New Roman" panose="02020603050405020304" pitchFamily="18" charset="0"/>
              </a:rPr>
              <a:t>Européanisation (terme qui nécessiterait</a:t>
            </a:r>
            <a:r>
              <a:rPr lang="fr-FR" sz="1200" baseline="0" dirty="0" smtClean="0">
                <a:effectLst/>
                <a:latin typeface="Calibri" panose="020F0502020204030204" pitchFamily="34" charset="0"/>
                <a:ea typeface="Calibri" panose="020F0502020204030204" pitchFamily="34" charset="0"/>
                <a:cs typeface="Times New Roman" panose="02020603050405020304" pitchFamily="18" charset="0"/>
              </a:rPr>
              <a:t> une discussion approfondie) : ici acception large. </a:t>
            </a:r>
            <a:r>
              <a:rPr lang="fr-FR" sz="1200" kern="1200" dirty="0" smtClean="0">
                <a:solidFill>
                  <a:schemeClr val="tx1"/>
                </a:solidFill>
                <a:effectLst/>
                <a:latin typeface="+mn-lt"/>
                <a:ea typeface="+mn-ea"/>
                <a:cs typeface="+mn-cs"/>
              </a:rPr>
              <a:t>lien avec l’intégration et les nouveaux paramètres de gouvernance/ mais aussi la possibilité de peser sur les institutions supranationales cf. fonction de lobbying/ ou encore des mécanismes de résistance</a:t>
            </a:r>
            <a:endParaRPr lang="fr-FR" dirty="0" smtClean="0"/>
          </a:p>
          <a:p>
            <a:r>
              <a:rPr lang="fr-FR" dirty="0" smtClean="0"/>
              <a:t>2. Hypothèse de convergence :</a:t>
            </a:r>
            <a:r>
              <a:rPr lang="fr-FR" baseline="0" dirty="0" smtClean="0"/>
              <a:t> hypothèse de mimétisme, de laboratoire pour appliquer des directives européennes. </a:t>
            </a:r>
            <a:endParaRPr lang="fr-FR" dirty="0" smtClean="0"/>
          </a:p>
          <a:p>
            <a:r>
              <a:rPr lang="fr-FR" dirty="0" smtClean="0"/>
              <a:t>3. Argument pour les petites villes : situation particulière (des défis communs dans un contexte de métropolisation</a:t>
            </a:r>
            <a:r>
              <a:rPr lang="fr-FR" baseline="0" dirty="0" smtClean="0"/>
              <a:t> ?</a:t>
            </a:r>
            <a:r>
              <a:rPr lang="fr-FR" dirty="0" smtClean="0"/>
              <a:t>)  + hypothèse de hiérarchisation symbolique (des villes modèles principalement</a:t>
            </a:r>
            <a:r>
              <a:rPr lang="fr-FR" baseline="0" dirty="0" smtClean="0"/>
              <a:t> métropolitaines) </a:t>
            </a:r>
          </a:p>
          <a:p>
            <a:r>
              <a:rPr lang="fr-FR" baseline="0" dirty="0" smtClean="0"/>
              <a:t>	=&gt; quels niveaux de participation pour les petites villes ? </a:t>
            </a:r>
          </a:p>
          <a:p>
            <a:r>
              <a:rPr lang="fr-FR" baseline="0" dirty="0" smtClean="0"/>
              <a:t>	=&gt; quels modèles ou pratiques portées par les villes petites et moyennes ?</a:t>
            </a:r>
            <a:endParaRPr lang="fr-FR" dirty="0"/>
          </a:p>
        </p:txBody>
      </p:sp>
      <p:sp>
        <p:nvSpPr>
          <p:cNvPr id="4" name="Espace réservé de l'en-tête 3"/>
          <p:cNvSpPr>
            <a:spLocks noGrp="1"/>
          </p:cNvSpPr>
          <p:nvPr>
            <p:ph type="hd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7DBEFB6D-367E-4C25-963D-E435716D2D76}" type="slidenum">
              <a:rPr lang="fr-FR" smtClean="0"/>
              <a:t>15</a:t>
            </a:fld>
            <a:endParaRPr lang="fr-FR"/>
          </a:p>
        </p:txBody>
      </p:sp>
    </p:spTree>
    <p:extLst>
      <p:ext uri="{BB962C8B-B14F-4D97-AF65-F5344CB8AC3E}">
        <p14:creationId xmlns:p14="http://schemas.microsoft.com/office/powerpoint/2010/main" val="4225201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Tentatives de clarifier.</a:t>
            </a:r>
          </a:p>
          <a:p>
            <a:r>
              <a:rPr lang="fr-FR" dirty="0" smtClean="0"/>
              <a:t>Un problème : le passage de municipalités à</a:t>
            </a:r>
            <a:r>
              <a:rPr lang="fr-FR" baseline="0" dirty="0" smtClean="0"/>
              <a:t> villes. </a:t>
            </a:r>
            <a:endParaRPr lang="fr-FR" dirty="0"/>
          </a:p>
        </p:txBody>
      </p:sp>
      <p:sp>
        <p:nvSpPr>
          <p:cNvPr id="4" name="Espace réservé de l'en-tête 3"/>
          <p:cNvSpPr>
            <a:spLocks noGrp="1"/>
          </p:cNvSpPr>
          <p:nvPr>
            <p:ph type="hd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7DBEFB6D-367E-4C25-963D-E435716D2D76}" type="slidenum">
              <a:rPr lang="fr-FR" smtClean="0"/>
              <a:t>16</a:t>
            </a:fld>
            <a:endParaRPr lang="fr-FR"/>
          </a:p>
        </p:txBody>
      </p:sp>
    </p:spTree>
    <p:extLst>
      <p:ext uri="{BB962C8B-B14F-4D97-AF65-F5344CB8AC3E}">
        <p14:creationId xmlns:p14="http://schemas.microsoft.com/office/powerpoint/2010/main" val="1528760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Titre un peu provocateur :</a:t>
            </a:r>
            <a:r>
              <a:rPr lang="fr-FR" baseline="0" dirty="0" smtClean="0"/>
              <a:t> </a:t>
            </a:r>
          </a:p>
          <a:p>
            <a:r>
              <a:rPr lang="fr-FR" baseline="0" dirty="0" smtClean="0"/>
              <a:t>	mise distance des grandes généralisations </a:t>
            </a:r>
            <a:endParaRPr lang="fr-FR" dirty="0" smtClean="0"/>
          </a:p>
          <a:p>
            <a:r>
              <a:rPr lang="fr-FR" dirty="0" smtClean="0"/>
              <a:t>Partie construite sur 3 grands problèmes rencontrés (qui mêlent théorie,</a:t>
            </a:r>
            <a:r>
              <a:rPr lang="fr-FR" baseline="0" dirty="0" smtClean="0"/>
              <a:t> méthodes et données), plus que sur une présentation de résultats en bonne et due forme. </a:t>
            </a:r>
          </a:p>
          <a:p>
            <a:r>
              <a:rPr lang="fr-FR" baseline="0" dirty="0" smtClean="0"/>
              <a:t>Volonté de construire un panorama : idée qui par d’un étonnement ? Tout le monde parle des réseaux et associations de villes, de leur grand nombre, mais les études ne citent souvent que 2 ou 3 réseaux (souvent les mêmes : </a:t>
            </a:r>
            <a:r>
              <a:rPr lang="fr-FR" baseline="0" dirty="0" err="1" smtClean="0"/>
              <a:t>Eurocities</a:t>
            </a:r>
            <a:r>
              <a:rPr lang="fr-FR" baseline="0" dirty="0" smtClean="0"/>
              <a:t>, C40, etc.)</a:t>
            </a:r>
            <a:endParaRPr lang="fr-FR" dirty="0"/>
          </a:p>
        </p:txBody>
      </p:sp>
      <p:sp>
        <p:nvSpPr>
          <p:cNvPr id="4" name="Espace réservé du numéro de diapositive 3"/>
          <p:cNvSpPr>
            <a:spLocks noGrp="1"/>
          </p:cNvSpPr>
          <p:nvPr>
            <p:ph type="sldNum" sz="quarter" idx="10"/>
          </p:nvPr>
        </p:nvSpPr>
        <p:spPr/>
        <p:txBody>
          <a:bodyPr/>
          <a:lstStyle/>
          <a:p>
            <a:pPr rtl="0"/>
            <a:fld id="{8DAEC444-603B-4F09-9A06-5917518DD901}" type="slidenum">
              <a:rPr lang="fr-FR" noProof="0" smtClean="0"/>
              <a:t>17</a:t>
            </a:fld>
            <a:endParaRPr lang="fr-FR" noProof="0" dirty="0"/>
          </a:p>
        </p:txBody>
      </p:sp>
      <p:sp>
        <p:nvSpPr>
          <p:cNvPr id="5" name="Espace réservé de l'en-tête 4"/>
          <p:cNvSpPr>
            <a:spLocks noGrp="1"/>
          </p:cNvSpPr>
          <p:nvPr>
            <p:ph type="hdr" sz="quarter" idx="11"/>
          </p:nvPr>
        </p:nvSpPr>
        <p:spPr/>
        <p:txBody>
          <a:bodyPr/>
          <a:lstStyle/>
          <a:p>
            <a:endParaRPr lang="fr-FR"/>
          </a:p>
        </p:txBody>
      </p:sp>
    </p:spTree>
    <p:extLst>
      <p:ext uri="{BB962C8B-B14F-4D97-AF65-F5344CB8AC3E}">
        <p14:creationId xmlns:p14="http://schemas.microsoft.com/office/powerpoint/2010/main" val="2119364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fr-FR" sz="2000" dirty="0" smtClean="0"/>
              <a:t>Point</a:t>
            </a:r>
            <a:r>
              <a:rPr lang="fr-FR" sz="2000" baseline="0" dirty="0" smtClean="0"/>
              <a:t> 2 : </a:t>
            </a:r>
            <a:r>
              <a:rPr lang="fr-FR" sz="2000" dirty="0" smtClean="0"/>
              <a:t>Reconnaissance du rôle des élus locaux dans l’impulsion et </a:t>
            </a:r>
            <a:br>
              <a:rPr lang="fr-FR" sz="2000" dirty="0" smtClean="0"/>
            </a:br>
            <a:r>
              <a:rPr lang="fr-FR" sz="2000" dirty="0" smtClean="0"/>
              <a:t>la gestion d’activités à résonnance internationale</a:t>
            </a:r>
          </a:p>
          <a:p>
            <a:endParaRPr lang="fr-FR" dirty="0"/>
          </a:p>
        </p:txBody>
      </p:sp>
      <p:sp>
        <p:nvSpPr>
          <p:cNvPr id="4" name="Espace réservé de l'en-tête 3"/>
          <p:cNvSpPr>
            <a:spLocks noGrp="1"/>
          </p:cNvSpPr>
          <p:nvPr>
            <p:ph type="hd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7DBEFB6D-367E-4C25-963D-E435716D2D76}" type="slidenum">
              <a:rPr lang="fr-FR" smtClean="0"/>
              <a:t>18</a:t>
            </a:fld>
            <a:endParaRPr lang="fr-FR"/>
          </a:p>
        </p:txBody>
      </p:sp>
    </p:spTree>
    <p:extLst>
      <p:ext uri="{BB962C8B-B14F-4D97-AF65-F5344CB8AC3E}">
        <p14:creationId xmlns:p14="http://schemas.microsoft.com/office/powerpoint/2010/main" val="203506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Importance</a:t>
            </a:r>
            <a:r>
              <a:rPr lang="fr-FR" baseline="0" dirty="0" smtClean="0"/>
              <a:t> de la méthodologie : car la thèse est envisagée comme un point de départ, une exploration. Mais des enquêtes plus ambitieuses devraient être menées. </a:t>
            </a:r>
            <a:endParaRPr lang="fr-FR" dirty="0"/>
          </a:p>
        </p:txBody>
      </p:sp>
      <p:sp>
        <p:nvSpPr>
          <p:cNvPr id="4" name="Espace réservé de l'en-tête 3"/>
          <p:cNvSpPr>
            <a:spLocks noGrp="1"/>
          </p:cNvSpPr>
          <p:nvPr>
            <p:ph type="hd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7DBEFB6D-367E-4C25-963D-E435716D2D76}" type="slidenum">
              <a:rPr lang="fr-FR" smtClean="0"/>
              <a:t>19</a:t>
            </a:fld>
            <a:endParaRPr lang="fr-FR"/>
          </a:p>
        </p:txBody>
      </p:sp>
    </p:spTree>
    <p:extLst>
      <p:ext uri="{BB962C8B-B14F-4D97-AF65-F5344CB8AC3E}">
        <p14:creationId xmlns:p14="http://schemas.microsoft.com/office/powerpoint/2010/main" val="2896486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5 grandes parties</a:t>
            </a:r>
            <a:r>
              <a:rPr lang="fr-FR" baseline="0" dirty="0" smtClean="0"/>
              <a:t> :</a:t>
            </a:r>
          </a:p>
          <a:p>
            <a:endParaRPr lang="fr-FR" baseline="0" dirty="0" smtClean="0"/>
          </a:p>
          <a:p>
            <a:pPr marL="228600" indent="-228600">
              <a:buFont typeface="+mj-lt"/>
              <a:buAutoNum type="arabicPeriod"/>
            </a:pPr>
            <a:r>
              <a:rPr lang="fr-FR" baseline="0" dirty="0" smtClean="0"/>
              <a:t>Retour rapides sur des enjeux</a:t>
            </a:r>
          </a:p>
          <a:p>
            <a:pPr marL="228600" indent="-228600">
              <a:buFont typeface="+mj-lt"/>
              <a:buAutoNum type="arabicPeriod"/>
            </a:pPr>
            <a:r>
              <a:rPr lang="fr-FR" baseline="0" dirty="0" smtClean="0"/>
              <a:t>Un état de l’art possible</a:t>
            </a:r>
          </a:p>
          <a:p>
            <a:pPr marL="228600" indent="-228600">
              <a:buFont typeface="+mj-lt"/>
              <a:buAutoNum type="arabicPeriod"/>
            </a:pPr>
            <a:r>
              <a:rPr lang="fr-FR" baseline="0" dirty="0" smtClean="0"/>
              <a:t>Des questions de recherche (plus qu’une grande problématique </a:t>
            </a:r>
            <a:r>
              <a:rPr lang="fr-FR" baseline="0" dirty="0" err="1" smtClean="0"/>
              <a:t>englobante</a:t>
            </a:r>
            <a:r>
              <a:rPr lang="fr-FR" baseline="0" dirty="0" smtClean="0"/>
              <a:t>)</a:t>
            </a:r>
          </a:p>
          <a:p>
            <a:pPr marL="228600" indent="-228600">
              <a:buFont typeface="+mj-lt"/>
              <a:buAutoNum type="arabicPeriod"/>
            </a:pPr>
            <a:r>
              <a:rPr lang="fr-FR" dirty="0" smtClean="0"/>
              <a:t>Titre</a:t>
            </a:r>
            <a:r>
              <a:rPr lang="fr-FR" baseline="0" dirty="0" smtClean="0"/>
              <a:t> un peu provoquant sur lequel je reviendrai : il s’agira de présenter un certain nombre de problèmes aux travers de quelques explorations de données</a:t>
            </a:r>
          </a:p>
          <a:p>
            <a:pPr marL="228600" indent="-228600">
              <a:buFont typeface="+mj-lt"/>
              <a:buAutoNum type="arabicPeriod"/>
            </a:pPr>
            <a:r>
              <a:rPr lang="fr-FR" baseline="0" dirty="0" smtClean="0"/>
              <a:t>Plutôt qu’une conclusion : les pistes de travail pour les mois qui viennent.</a:t>
            </a:r>
            <a:endParaRPr lang="fr-FR" dirty="0"/>
          </a:p>
        </p:txBody>
      </p:sp>
      <p:sp>
        <p:nvSpPr>
          <p:cNvPr id="4" name="Espace réservé du numéro de diapositive 3"/>
          <p:cNvSpPr>
            <a:spLocks noGrp="1"/>
          </p:cNvSpPr>
          <p:nvPr>
            <p:ph type="sldNum" sz="quarter" idx="10"/>
          </p:nvPr>
        </p:nvSpPr>
        <p:spPr/>
        <p:txBody>
          <a:bodyPr/>
          <a:lstStyle/>
          <a:p>
            <a:pPr rtl="0"/>
            <a:fld id="{8DAEC444-603B-4F09-9A06-5917518DD901}" type="slidenum">
              <a:rPr lang="fr-FR" noProof="0" smtClean="0"/>
              <a:t>2</a:t>
            </a:fld>
            <a:endParaRPr lang="fr-FR" noProof="0" dirty="0"/>
          </a:p>
        </p:txBody>
      </p:sp>
      <p:sp>
        <p:nvSpPr>
          <p:cNvPr id="5" name="Espace réservé de l'en-tête 4"/>
          <p:cNvSpPr>
            <a:spLocks noGrp="1"/>
          </p:cNvSpPr>
          <p:nvPr>
            <p:ph type="hdr" sz="quarter" idx="11"/>
          </p:nvPr>
        </p:nvSpPr>
        <p:spPr/>
        <p:txBody>
          <a:bodyPr/>
          <a:lstStyle/>
          <a:p>
            <a:endParaRPr lang="fr-FR"/>
          </a:p>
        </p:txBody>
      </p:sp>
    </p:spTree>
    <p:extLst>
      <p:ext uri="{BB962C8B-B14F-4D97-AF65-F5344CB8AC3E}">
        <p14:creationId xmlns:p14="http://schemas.microsoft.com/office/powerpoint/2010/main" val="2328138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8DAEC444-603B-4F09-9A06-5917518DD901}" type="slidenum">
              <a:rPr lang="fr-FR" noProof="0" smtClean="0"/>
              <a:t>20</a:t>
            </a:fld>
            <a:endParaRPr lang="fr-FR" noProof="0" dirty="0"/>
          </a:p>
        </p:txBody>
      </p:sp>
      <p:sp>
        <p:nvSpPr>
          <p:cNvPr id="5" name="Espace réservé de l'en-tête 4"/>
          <p:cNvSpPr>
            <a:spLocks noGrp="1"/>
          </p:cNvSpPr>
          <p:nvPr>
            <p:ph type="hdr" sz="quarter" idx="11"/>
          </p:nvPr>
        </p:nvSpPr>
        <p:spPr/>
        <p:txBody>
          <a:bodyPr/>
          <a:lstStyle/>
          <a:p>
            <a:endParaRPr lang="fr-FR"/>
          </a:p>
        </p:txBody>
      </p:sp>
    </p:spTree>
    <p:extLst>
      <p:ext uri="{BB962C8B-B14F-4D97-AF65-F5344CB8AC3E}">
        <p14:creationId xmlns:p14="http://schemas.microsoft.com/office/powerpoint/2010/main" val="2036644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742950" lvl="1" indent="-285750">
              <a:buFont typeface="Arial" panose="020B0604020202020204" pitchFamily="34" charset="0"/>
              <a:buChar char="•"/>
            </a:pPr>
            <a:r>
              <a:rPr lang="fr-FR" dirty="0" smtClean="0"/>
              <a:t>Deux sources complémentaires : documentations des institutions européennes (UE / </a:t>
            </a:r>
            <a:r>
              <a:rPr lang="fr-FR" dirty="0" err="1" smtClean="0"/>
              <a:t>CdE</a:t>
            </a:r>
            <a:r>
              <a:rPr lang="fr-FR" dirty="0" smtClean="0"/>
              <a:t>) et veille internet</a:t>
            </a:r>
          </a:p>
          <a:p>
            <a:pPr marL="742950" lvl="1" indent="-285750">
              <a:buFont typeface="Arial" panose="020B0604020202020204" pitchFamily="34" charset="0"/>
              <a:buChar char="•"/>
            </a:pPr>
            <a:endParaRPr lang="fr-FR" dirty="0" smtClean="0"/>
          </a:p>
          <a:p>
            <a:pPr marL="742950" lvl="1" indent="-285750">
              <a:buFont typeface="Arial" panose="020B0604020202020204" pitchFamily="34" charset="0"/>
              <a:buChar char="•"/>
            </a:pPr>
            <a:r>
              <a:rPr lang="fr-FR" dirty="0" smtClean="0"/>
              <a:t>Puis référencement des villes membres</a:t>
            </a:r>
          </a:p>
          <a:p>
            <a:endParaRPr lang="fr-FR" dirty="0"/>
          </a:p>
        </p:txBody>
      </p:sp>
      <p:sp>
        <p:nvSpPr>
          <p:cNvPr id="4" name="Espace réservé du numéro de diapositive 3"/>
          <p:cNvSpPr>
            <a:spLocks noGrp="1"/>
          </p:cNvSpPr>
          <p:nvPr>
            <p:ph type="sldNum" sz="quarter" idx="10"/>
          </p:nvPr>
        </p:nvSpPr>
        <p:spPr/>
        <p:txBody>
          <a:bodyPr/>
          <a:lstStyle/>
          <a:p>
            <a:fld id="{7DBEFB6D-367E-4C25-963D-E435716D2D76}" type="slidenum">
              <a:rPr lang="fr-FR" smtClean="0"/>
              <a:t>21</a:t>
            </a:fld>
            <a:endParaRPr lang="fr-FR"/>
          </a:p>
        </p:txBody>
      </p:sp>
      <p:sp>
        <p:nvSpPr>
          <p:cNvPr id="5" name="Espace réservé de l'en-tête 4"/>
          <p:cNvSpPr>
            <a:spLocks noGrp="1"/>
          </p:cNvSpPr>
          <p:nvPr>
            <p:ph type="hdr" sz="quarter" idx="11"/>
          </p:nvPr>
        </p:nvSpPr>
        <p:spPr/>
        <p:txBody>
          <a:bodyPr/>
          <a:lstStyle/>
          <a:p>
            <a:endParaRPr lang="fr-FR"/>
          </a:p>
        </p:txBody>
      </p:sp>
    </p:spTree>
    <p:extLst>
      <p:ext uri="{BB962C8B-B14F-4D97-AF65-F5344CB8AC3E}">
        <p14:creationId xmlns:p14="http://schemas.microsoft.com/office/powerpoint/2010/main" val="4152173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742950" lvl="1" indent="-285750">
              <a:buFont typeface="Arial" panose="020B0604020202020204" pitchFamily="34" charset="0"/>
              <a:buChar char="•"/>
            </a:pPr>
            <a:r>
              <a:rPr lang="fr-FR" dirty="0" smtClean="0"/>
              <a:t>Concentration importante</a:t>
            </a:r>
            <a:r>
              <a:rPr lang="fr-FR" baseline="0" dirty="0" smtClean="0"/>
              <a:t> en Italie : pas d’agenda urbain (absence de ministère de la ville), volonté de puiser et diffuser des pratiques à l’échelle européenne (renforcement d’une position locale). Echelon de la municipalité très important (faiblesse des régions ? )</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7DBEFB6D-367E-4C25-963D-E435716D2D76}" type="slidenum">
              <a:rPr lang="fr-FR" smtClean="0"/>
              <a:t>22</a:t>
            </a:fld>
            <a:endParaRPr lang="fr-FR"/>
          </a:p>
        </p:txBody>
      </p:sp>
      <p:sp>
        <p:nvSpPr>
          <p:cNvPr id="5" name="Espace réservé de l'en-tête 4"/>
          <p:cNvSpPr>
            <a:spLocks noGrp="1"/>
          </p:cNvSpPr>
          <p:nvPr>
            <p:ph type="hdr" sz="quarter" idx="11"/>
          </p:nvPr>
        </p:nvSpPr>
        <p:spPr/>
        <p:txBody>
          <a:bodyPr/>
          <a:lstStyle/>
          <a:p>
            <a:endParaRPr lang="fr-FR"/>
          </a:p>
        </p:txBody>
      </p:sp>
    </p:spTree>
    <p:extLst>
      <p:ext uri="{BB962C8B-B14F-4D97-AF65-F5344CB8AC3E}">
        <p14:creationId xmlns:p14="http://schemas.microsoft.com/office/powerpoint/2010/main" val="2126566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Deux</a:t>
            </a:r>
            <a:r>
              <a:rPr lang="fr-FR" baseline="0" dirty="0" smtClean="0"/>
              <a:t> types d’association : coopération communautaire (</a:t>
            </a:r>
            <a:r>
              <a:rPr lang="fr-FR" baseline="0" dirty="0" err="1" smtClean="0"/>
              <a:t>Bussi</a:t>
            </a:r>
            <a:r>
              <a:rPr lang="fr-FR" baseline="0" dirty="0" smtClean="0"/>
              <a:t>) mais pas sur les mêmes ressorts. </a:t>
            </a:r>
          </a:p>
          <a:p>
            <a:pPr marL="171450" indent="-171450">
              <a:buFont typeface="Arial" panose="020B0604020202020204" pitchFamily="34" charset="0"/>
              <a:buChar char="•"/>
            </a:pPr>
            <a:r>
              <a:rPr lang="fr-FR" baseline="0" dirty="0" smtClean="0"/>
              <a:t>L’un est territorial (UBC) : espace baltique (Nicolas </a:t>
            </a:r>
            <a:r>
              <a:rPr lang="fr-FR" baseline="0" dirty="0" err="1" smtClean="0"/>
              <a:t>Escach</a:t>
            </a:r>
            <a:r>
              <a:rPr lang="fr-FR" baseline="0" dirty="0" smtClean="0"/>
              <a:t>). Association avec variété de taille de villes.</a:t>
            </a:r>
          </a:p>
          <a:p>
            <a:pPr marL="171450" indent="-171450">
              <a:buFont typeface="Arial" panose="020B0604020202020204" pitchFamily="34" charset="0"/>
              <a:buChar char="•"/>
            </a:pPr>
            <a:r>
              <a:rPr lang="fr-FR" baseline="0" dirty="0" smtClean="0"/>
              <a:t>l’autre est lié à la taille des villes</a:t>
            </a:r>
          </a:p>
          <a:p>
            <a:pPr marL="171450" indent="-171450">
              <a:buFont typeface="Arial" panose="020B0604020202020204" pitchFamily="34" charset="0"/>
              <a:buChar char="•"/>
            </a:pPr>
            <a:r>
              <a:rPr lang="fr-FR" baseline="0" dirty="0" smtClean="0"/>
              <a:t>Exemple : Cittaslow (taille de villes mais aussi projet politique). Trajectoire d’une cause. Du militantisme au label. </a:t>
            </a:r>
            <a:endParaRPr lang="fr-FR" baseline="0" dirty="0"/>
          </a:p>
          <a:p>
            <a:pPr marL="0" indent="0">
              <a:buFont typeface="Arial" panose="020B0604020202020204" pitchFamily="34" charset="0"/>
              <a:buNone/>
            </a:pPr>
            <a:endParaRPr lang="fr-FR" baseline="0" dirty="0"/>
          </a:p>
          <a:p>
            <a:pPr marL="0" indent="0">
              <a:buFont typeface="Arial" panose="020B0604020202020204" pitchFamily="34" charset="0"/>
              <a:buNone/>
            </a:pPr>
            <a:r>
              <a:rPr lang="fr-FR" baseline="0" dirty="0" smtClean="0"/>
              <a:t>Concentration relativement importante : processus de diffusion. (il faudrait les dates d’adhésion).</a:t>
            </a:r>
          </a:p>
          <a:p>
            <a:pPr marL="0" indent="0">
              <a:buFont typeface="Arial" panose="020B0604020202020204" pitchFamily="34" charset="0"/>
              <a:buNone/>
            </a:pPr>
            <a:endParaRPr lang="fr-FR" baseline="0" dirty="0" smtClean="0"/>
          </a:p>
          <a:p>
            <a:pPr marL="0" indent="0">
              <a:buFont typeface="Arial" panose="020B0604020202020204" pitchFamily="34" charset="0"/>
              <a:buNone/>
            </a:pPr>
            <a:r>
              <a:rPr lang="fr-FR" baseline="0" dirty="0" smtClean="0"/>
              <a:t>Point d’anecdote sur Cittaslow (à ne pas lire) </a:t>
            </a:r>
          </a:p>
          <a:p>
            <a:pPr marL="6286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kern="1200" dirty="0" smtClean="0">
                <a:solidFill>
                  <a:schemeClr val="tx1"/>
                </a:solidFill>
                <a:effectLst/>
                <a:latin typeface="+mn-lt"/>
                <a:ea typeface="+mn-ea"/>
                <a:cs typeface="+mn-cs"/>
              </a:rPr>
              <a:t>Cittaslow : né en 1999 à l’initiative de Paolo </a:t>
            </a:r>
            <a:r>
              <a:rPr lang="fr-FR" sz="1200" kern="1200" dirty="0" err="1" smtClean="0">
                <a:solidFill>
                  <a:schemeClr val="tx1"/>
                </a:solidFill>
                <a:effectLst/>
                <a:latin typeface="+mn-lt"/>
                <a:ea typeface="+mn-ea"/>
                <a:cs typeface="+mn-cs"/>
              </a:rPr>
              <a:t>Saturnini</a:t>
            </a:r>
            <a:r>
              <a:rPr lang="fr-FR" sz="1200" kern="1200" dirty="0" smtClean="0">
                <a:solidFill>
                  <a:schemeClr val="tx1"/>
                </a:solidFill>
                <a:effectLst/>
                <a:latin typeface="+mn-lt"/>
                <a:ea typeface="+mn-ea"/>
                <a:cs typeface="+mn-cs"/>
              </a:rPr>
              <a:t> (maire de Greve in Chianti) rejoint par 3 autres élus (Bra - </a:t>
            </a:r>
            <a:r>
              <a:rPr lang="fr-FR" sz="1200" kern="1200" dirty="0" err="1" smtClean="0">
                <a:solidFill>
                  <a:schemeClr val="tx1"/>
                </a:solidFill>
                <a:effectLst/>
                <a:latin typeface="+mn-lt"/>
                <a:ea typeface="+mn-ea"/>
                <a:cs typeface="+mn-cs"/>
              </a:rPr>
              <a:t>Piemont</a:t>
            </a:r>
            <a:r>
              <a:rPr lang="fr-FR" sz="1200" kern="1200" dirty="0" smtClean="0">
                <a:solidFill>
                  <a:schemeClr val="tx1"/>
                </a:solidFill>
                <a:effectLst/>
                <a:latin typeface="+mn-lt"/>
                <a:ea typeface="+mn-ea"/>
                <a:cs typeface="+mn-cs"/>
              </a:rPr>
              <a:t>, Orvieto – Ombrie , </a:t>
            </a:r>
            <a:r>
              <a:rPr lang="fr-FR" sz="1200" kern="1200" dirty="0" err="1" smtClean="0">
                <a:solidFill>
                  <a:schemeClr val="tx1"/>
                </a:solidFill>
                <a:effectLst/>
                <a:latin typeface="+mn-lt"/>
                <a:ea typeface="+mn-ea"/>
                <a:cs typeface="+mn-cs"/>
              </a:rPr>
              <a:t>Positano</a:t>
            </a:r>
            <a:r>
              <a:rPr lang="fr-FR" sz="1200" kern="1200" dirty="0" smtClean="0">
                <a:solidFill>
                  <a:schemeClr val="tx1"/>
                </a:solidFill>
                <a:effectLst/>
                <a:latin typeface="+mn-lt"/>
                <a:ea typeface="+mn-ea"/>
                <a:cs typeface="+mn-cs"/>
              </a:rPr>
              <a:t> - Campanie) : l’objectif principal est d’élargir la philosophie Slow Food aux communautés locales et aux gouvernements de villes (étendre les concepts de l’éco-gastronomie aux politiques urbaines)</a:t>
            </a:r>
          </a:p>
          <a:p>
            <a:pPr marL="0" indent="0">
              <a:buFont typeface="Arial" panose="020B0604020202020204" pitchFamily="34" charset="0"/>
              <a:buNone/>
            </a:pPr>
            <a:endParaRPr lang="fr-FR" baseline="0" dirty="0" smtClean="0"/>
          </a:p>
          <a:p>
            <a:pPr marL="628650" lvl="1" indent="-171450">
              <a:buFont typeface="Arial" panose="020B0604020202020204" pitchFamily="34" charset="0"/>
              <a:buChar char="•"/>
            </a:pPr>
            <a:r>
              <a:rPr lang="fr-FR" sz="1200" kern="1200" dirty="0" smtClean="0">
                <a:solidFill>
                  <a:schemeClr val="tx1"/>
                </a:solidFill>
                <a:effectLst/>
                <a:latin typeface="+mn-lt"/>
                <a:ea typeface="+mn-ea"/>
                <a:cs typeface="+mn-cs"/>
              </a:rPr>
              <a:t>Réception en France : </a:t>
            </a:r>
          </a:p>
          <a:p>
            <a:pPr marL="1085850" lvl="2" indent="-171450">
              <a:buFont typeface="Arial" panose="020B0604020202020204" pitchFamily="34" charset="0"/>
              <a:buChar char="•"/>
            </a:pPr>
            <a:r>
              <a:rPr lang="fr-FR" sz="1200" kern="1200" dirty="0" smtClean="0">
                <a:solidFill>
                  <a:schemeClr val="tx1"/>
                </a:solidFill>
                <a:effectLst/>
                <a:latin typeface="+mn-lt"/>
                <a:ea typeface="+mn-ea"/>
                <a:cs typeface="+mn-cs"/>
              </a:rPr>
              <a:t>adhésions : Segonzac en 2010  = recherche d’un label sous la pression de l’office du tourisme de Grande Champagne localisé dans la ville, la maire (</a:t>
            </a:r>
            <a:r>
              <a:rPr lang="fr-FR" sz="1200" kern="1200" dirty="0" err="1" smtClean="0">
                <a:solidFill>
                  <a:schemeClr val="tx1"/>
                </a:solidFill>
                <a:effectLst/>
                <a:latin typeface="+mn-lt"/>
                <a:ea typeface="+mn-ea"/>
                <a:cs typeface="+mn-cs"/>
              </a:rPr>
              <a:t>Veronique</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Marendat</a:t>
            </a:r>
            <a:r>
              <a:rPr lang="fr-FR" sz="1200" kern="1200" dirty="0" smtClean="0">
                <a:solidFill>
                  <a:schemeClr val="tx1"/>
                </a:solidFill>
                <a:effectLst/>
                <a:latin typeface="+mn-lt"/>
                <a:ea typeface="+mn-ea"/>
                <a:cs typeface="+mn-cs"/>
              </a:rPr>
              <a:t>, professeure d’éco-gestion, obtient une « Marianne d’or » un an plus tard / puis mars 2012 création du réseau national avec Mirande, Gers, et </a:t>
            </a:r>
            <a:r>
              <a:rPr lang="fr-FR" sz="1200" kern="1200" dirty="0" err="1" smtClean="0">
                <a:solidFill>
                  <a:schemeClr val="tx1"/>
                </a:solidFill>
                <a:effectLst/>
                <a:latin typeface="+mn-lt"/>
                <a:ea typeface="+mn-ea"/>
                <a:cs typeface="+mn-cs"/>
              </a:rPr>
              <a:t>Labastide</a:t>
            </a:r>
            <a:r>
              <a:rPr lang="fr-FR" sz="1200" kern="1200" dirty="0" smtClean="0">
                <a:solidFill>
                  <a:schemeClr val="tx1"/>
                </a:solidFill>
                <a:effectLst/>
                <a:latin typeface="+mn-lt"/>
                <a:ea typeface="+mn-ea"/>
                <a:cs typeface="+mn-cs"/>
              </a:rPr>
              <a:t> d’Armagnac, Landes,  visite du président et du secrétaire général de l’association (deux italien) </a:t>
            </a:r>
          </a:p>
          <a:p>
            <a:pPr marL="1085850" lvl="2" indent="-171450">
              <a:buFont typeface="Arial" panose="020B0604020202020204" pitchFamily="34" charset="0"/>
              <a:buChar char="•"/>
            </a:pPr>
            <a:r>
              <a:rPr lang="fr-FR" sz="1200" kern="1200" dirty="0" smtClean="0">
                <a:solidFill>
                  <a:schemeClr val="tx1"/>
                </a:solidFill>
                <a:effectLst/>
                <a:latin typeface="+mn-lt"/>
                <a:ea typeface="+mn-ea"/>
                <a:cs typeface="+mn-cs"/>
              </a:rPr>
              <a:t>Presse : un peu moins de 600 articles de presse qui citent </a:t>
            </a:r>
            <a:r>
              <a:rPr lang="fr-FR" sz="1200" kern="1200" dirty="0" err="1" smtClean="0">
                <a:solidFill>
                  <a:schemeClr val="tx1"/>
                </a:solidFill>
                <a:effectLst/>
                <a:latin typeface="+mn-lt"/>
                <a:ea typeface="+mn-ea"/>
                <a:cs typeface="+mn-cs"/>
              </a:rPr>
              <a:t>cittaslow</a:t>
            </a:r>
            <a:r>
              <a:rPr lang="fr-FR" sz="1200" kern="1200" dirty="0" smtClean="0">
                <a:solidFill>
                  <a:schemeClr val="tx1"/>
                </a:solidFill>
                <a:effectLst/>
                <a:latin typeface="+mn-lt"/>
                <a:ea typeface="+mn-ea"/>
                <a:cs typeface="+mn-cs"/>
              </a:rPr>
              <a:t> en France entre 2004 et aujourd’hui. Sur le corpus des 300 articles les plus récents, mots récurrents : label (280), temps (250), slow (213), local (207), réseaux (200), association, vivre, </a:t>
            </a:r>
            <a:r>
              <a:rPr lang="fr-FR" sz="1200" kern="1200" dirty="0" err="1" smtClean="0">
                <a:solidFill>
                  <a:schemeClr val="tx1"/>
                </a:solidFill>
                <a:effectLst/>
                <a:latin typeface="+mn-lt"/>
                <a:ea typeface="+mn-ea"/>
                <a:cs typeface="+mn-cs"/>
              </a:rPr>
              <a:t>qualit</a:t>
            </a:r>
            <a:r>
              <a:rPr lang="fr-FR" sz="1200" kern="1200" dirty="0" smtClean="0">
                <a:solidFill>
                  <a:schemeClr val="tx1"/>
                </a:solidFill>
                <a:effectLst/>
                <a:latin typeface="+mn-lt"/>
                <a:ea typeface="+mn-ea"/>
                <a:cs typeface="+mn-cs"/>
              </a:rPr>
              <a:t>*, fête, produit, tourisme, </a:t>
            </a:r>
            <a:r>
              <a:rPr lang="fr-FR" sz="1200" kern="1200" dirty="0" err="1" smtClean="0">
                <a:solidFill>
                  <a:schemeClr val="tx1"/>
                </a:solidFill>
                <a:effectLst/>
                <a:latin typeface="+mn-lt"/>
                <a:ea typeface="+mn-ea"/>
                <a:cs typeface="+mn-cs"/>
              </a:rPr>
              <a:t>developp</a:t>
            </a:r>
            <a:r>
              <a:rPr lang="fr-FR" sz="1200" kern="1200" dirty="0" smtClean="0">
                <a:solidFill>
                  <a:schemeClr val="tx1"/>
                </a:solidFill>
                <a:effectLst/>
                <a:latin typeface="+mn-lt"/>
                <a:ea typeface="+mn-ea"/>
                <a:cs typeface="+mn-cs"/>
              </a:rPr>
              <a:t>* (140)</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 </a:t>
            </a:r>
          </a:p>
          <a:p>
            <a:pPr marL="1085850" lvl="2" indent="-171450">
              <a:buFont typeface="Arial" panose="020B0604020202020204" pitchFamily="34" charset="0"/>
              <a:buChar char="•"/>
            </a:pPr>
            <a:r>
              <a:rPr lang="fr-FR" sz="1200" kern="1200" dirty="0" smtClean="0">
                <a:solidFill>
                  <a:schemeClr val="tx1"/>
                </a:solidFill>
                <a:effectLst/>
                <a:latin typeface="+mn-lt"/>
                <a:ea typeface="+mn-ea"/>
                <a:cs typeface="+mn-cs"/>
              </a:rPr>
              <a:t>reprise ENA (</a:t>
            </a:r>
            <a:r>
              <a:rPr lang="fr-FR" sz="1200" i="1" kern="1200" dirty="0" err="1" smtClean="0">
                <a:solidFill>
                  <a:schemeClr val="tx1"/>
                </a:solidFill>
                <a:effectLst/>
                <a:latin typeface="+mn-lt"/>
                <a:ea typeface="+mn-ea"/>
                <a:cs typeface="+mn-cs"/>
              </a:rPr>
              <a:t>uploading</a:t>
            </a:r>
            <a:r>
              <a:rPr lang="fr-FR" sz="1200" kern="1200" dirty="0" smtClean="0">
                <a:solidFill>
                  <a:schemeClr val="tx1"/>
                </a:solidFill>
                <a:effectLst/>
                <a:latin typeface="+mn-lt"/>
                <a:ea typeface="+mn-ea"/>
                <a:cs typeface="+mn-cs"/>
              </a:rPr>
              <a:t> de l’Etat, moment de </a:t>
            </a:r>
            <a:r>
              <a:rPr lang="fr-FR" sz="1200" i="1" kern="1200" dirty="0" smtClean="0">
                <a:solidFill>
                  <a:schemeClr val="tx1"/>
                </a:solidFill>
                <a:effectLst/>
                <a:latin typeface="+mn-lt"/>
                <a:ea typeface="+mn-ea"/>
                <a:cs typeface="+mn-cs"/>
              </a:rPr>
              <a:t>modélisation</a:t>
            </a:r>
            <a:r>
              <a:rPr lang="fr-FR" sz="1200" kern="1200" dirty="0" smtClean="0">
                <a:solidFill>
                  <a:schemeClr val="tx1"/>
                </a:solidFill>
                <a:effectLst/>
                <a:latin typeface="+mn-lt"/>
                <a:ea typeface="+mn-ea"/>
                <a:cs typeface="+mn-cs"/>
              </a:rPr>
              <a:t> ? Cf. gouvernement à distance, Epstein ) : Rapport produit par des élèves de l’ENA (promotion 2010-2011) intitulé « Promouvoir le concept « Cittaslow » en France » (note adressée au ministère de l’écologie, du développement durable, des transports et du logement). </a:t>
            </a:r>
          </a:p>
          <a:p>
            <a:pPr lvl="3"/>
            <a:r>
              <a:rPr lang="fr-FR" sz="1200" kern="1200" dirty="0" smtClean="0">
                <a:solidFill>
                  <a:schemeClr val="tx1"/>
                </a:solidFill>
                <a:effectLst/>
                <a:latin typeface="+mn-lt"/>
                <a:ea typeface="+mn-ea"/>
                <a:cs typeface="+mn-cs"/>
              </a:rPr>
              <a:t>Citation : « </a:t>
            </a:r>
            <a:r>
              <a:rPr lang="fr-FR" sz="1200" i="1" kern="1200" dirty="0" smtClean="0">
                <a:solidFill>
                  <a:schemeClr val="tx1"/>
                </a:solidFill>
                <a:effectLst/>
                <a:latin typeface="+mn-lt"/>
                <a:ea typeface="+mn-ea"/>
                <a:cs typeface="+mn-cs"/>
              </a:rPr>
              <a:t>Proche des mouvements alternatifs lors de sa création, Cittaslow est aujourd’hui apolitique, comme en témoigne la diversité des couleurs politiques des municipalités adhérentes.</a:t>
            </a:r>
            <a:r>
              <a:rPr lang="fr-FR" sz="1200" kern="1200" dirty="0" smtClean="0">
                <a:solidFill>
                  <a:schemeClr val="tx1"/>
                </a:solidFill>
                <a:effectLst/>
                <a:latin typeface="+mn-lt"/>
                <a:ea typeface="+mn-ea"/>
                <a:cs typeface="+mn-cs"/>
              </a:rPr>
              <a:t> » </a:t>
            </a:r>
          </a:p>
          <a:p>
            <a:pPr lvl="3"/>
            <a:r>
              <a:rPr lang="fr-FR" sz="1200" kern="1200" dirty="0" smtClean="0">
                <a:solidFill>
                  <a:schemeClr val="tx1"/>
                </a:solidFill>
                <a:effectLst/>
                <a:latin typeface="+mn-lt"/>
                <a:ea typeface="+mn-ea"/>
                <a:cs typeface="+mn-cs"/>
              </a:rPr>
              <a:t>Puis travail de légitimation (mobilisation du GIEC, absent des documents de Cittaslow / du PNUE / et pour le contexte français de la loi Grenelle 2 de 2010), ce travail de légitimation est à son tour mobilisé (exemple : discours d’introduction de la maire de Segonzac lors de la journée pour la création de la branche française du réseau). </a:t>
            </a:r>
          </a:p>
          <a:p>
            <a:pPr lvl="3"/>
            <a:r>
              <a:rPr lang="fr-FR" sz="1200" kern="1200" dirty="0" smtClean="0">
                <a:solidFill>
                  <a:schemeClr val="tx1"/>
                </a:solidFill>
                <a:effectLst/>
                <a:latin typeface="+mn-lt"/>
                <a:ea typeface="+mn-ea"/>
                <a:cs typeface="+mn-cs"/>
              </a:rPr>
              <a:t>Exemples pris </a:t>
            </a:r>
            <a:r>
              <a:rPr lang="fr-FR" sz="1200" kern="1200" dirty="0" err="1" smtClean="0">
                <a:solidFill>
                  <a:schemeClr val="tx1"/>
                </a:solidFill>
                <a:effectLst/>
                <a:latin typeface="+mn-lt"/>
                <a:ea typeface="+mn-ea"/>
                <a:cs typeface="+mn-cs"/>
              </a:rPr>
              <a:t>Geve</a:t>
            </a:r>
            <a:r>
              <a:rPr lang="fr-FR" sz="1200" kern="1200" dirty="0" smtClean="0">
                <a:solidFill>
                  <a:schemeClr val="tx1"/>
                </a:solidFill>
                <a:effectLst/>
                <a:latin typeface="+mn-lt"/>
                <a:ea typeface="+mn-ea"/>
                <a:cs typeface="+mn-cs"/>
              </a:rPr>
              <a:t> in Chianti (valorisation du patrimoine, agrotourisme, etc.) et Orvieto (limitation de la circulation, car 1 M de touristes par an). « </a:t>
            </a:r>
            <a:r>
              <a:rPr lang="fr-FR" sz="1200" i="1" kern="1200" dirty="0" smtClean="0">
                <a:solidFill>
                  <a:schemeClr val="tx1"/>
                </a:solidFill>
                <a:effectLst/>
                <a:latin typeface="+mn-lt"/>
                <a:ea typeface="+mn-ea"/>
                <a:cs typeface="+mn-cs"/>
              </a:rPr>
              <a:t>Le concept de lenteur urbaine apparaît donc très éloigné du passéisme auquel il peut parfois être assimilé. Il implique au contraire une vision dynamique du futur. Les villes lentes préfèrent densifier plutôt que de s’étendre de façon tentaculaire en mettant l’accent sur leurs atouts culturels, économiques, artisanaux et environnementaux. »</a:t>
            </a:r>
            <a:r>
              <a:rPr lang="fr-FR" sz="1200" kern="1200" dirty="0" smtClean="0">
                <a:solidFill>
                  <a:schemeClr val="tx1"/>
                </a:solidFill>
                <a:effectLst/>
                <a:latin typeface="+mn-lt"/>
                <a:ea typeface="+mn-ea"/>
                <a:cs typeface="+mn-cs"/>
              </a:rPr>
              <a:t> </a:t>
            </a:r>
          </a:p>
          <a:p>
            <a:pPr lvl="3"/>
            <a:r>
              <a:rPr lang="fr-FR" sz="1200" kern="1200" dirty="0" smtClean="0">
                <a:solidFill>
                  <a:schemeClr val="tx1"/>
                </a:solidFill>
                <a:effectLst/>
                <a:latin typeface="+mn-lt"/>
                <a:ea typeface="+mn-ea"/>
                <a:cs typeface="+mn-cs"/>
              </a:rPr>
              <a:t>Idée que cette politique est transposable en France (car elle existerait déjà en partie) : exemple de Segonzac (coïncidence avec l’emblème de l’escargot aussi symbole de la Charente) =&gt; un premier obstacle Cittaslow synonyme de « décroissance économique ». </a:t>
            </a:r>
          </a:p>
          <a:p>
            <a:pPr lvl="3"/>
            <a:r>
              <a:rPr lang="fr-FR" sz="1200" kern="1200" dirty="0" smtClean="0">
                <a:solidFill>
                  <a:schemeClr val="tx1"/>
                </a:solidFill>
                <a:effectLst/>
                <a:latin typeface="+mn-lt"/>
                <a:ea typeface="+mn-ea"/>
                <a:cs typeface="+mn-cs"/>
              </a:rPr>
              <a:t>d’autres obstacles cités : lobbying grande distribution, le fait que le mouvement provienne de l’étranger (</a:t>
            </a:r>
            <a:r>
              <a:rPr lang="fr-FR" sz="1200" kern="1200" dirty="0" err="1" smtClean="0">
                <a:solidFill>
                  <a:schemeClr val="tx1"/>
                </a:solidFill>
                <a:effectLst/>
                <a:latin typeface="+mn-lt"/>
                <a:ea typeface="+mn-ea"/>
                <a:cs typeface="+mn-cs"/>
              </a:rPr>
              <a:t>pb</a:t>
            </a:r>
            <a:r>
              <a:rPr lang="fr-FR" sz="1200" kern="1200" dirty="0" smtClean="0">
                <a:solidFill>
                  <a:schemeClr val="tx1"/>
                </a:solidFill>
                <a:effectLst/>
                <a:latin typeface="+mn-lt"/>
                <a:ea typeface="+mn-ea"/>
                <a:cs typeface="+mn-cs"/>
              </a:rPr>
              <a:t> de traduction), la forte action étatique en matière de DD (encouragement des communes à la mutualisation et à l’</a:t>
            </a:r>
            <a:r>
              <a:rPr lang="fr-FR" sz="1200" kern="1200" dirty="0" err="1" smtClean="0">
                <a:solidFill>
                  <a:schemeClr val="tx1"/>
                </a:solidFill>
                <a:effectLst/>
                <a:latin typeface="+mn-lt"/>
                <a:ea typeface="+mn-ea"/>
                <a:cs typeface="+mn-cs"/>
              </a:rPr>
              <a:t>interco</a:t>
            </a:r>
            <a:r>
              <a:rPr lang="fr-FR" sz="1200" kern="1200" dirty="0" smtClean="0">
                <a:solidFill>
                  <a:schemeClr val="tx1"/>
                </a:solidFill>
                <a:effectLst/>
                <a:latin typeface="+mn-lt"/>
                <a:ea typeface="+mn-ea"/>
                <a:cs typeface="+mn-cs"/>
              </a:rPr>
              <a:t> alors que seules des communes peuvent adhérer à Cittaslow), démarche « difficilement appréhendable par le citoyen » car action sur le long terme et pas d’effets « spectaculaires ». </a:t>
            </a:r>
          </a:p>
          <a:p>
            <a:pPr lvl="3"/>
            <a:r>
              <a:rPr lang="fr-FR" sz="1200" kern="1200" dirty="0" smtClean="0">
                <a:solidFill>
                  <a:schemeClr val="tx1"/>
                </a:solidFill>
                <a:effectLst/>
                <a:latin typeface="+mn-lt"/>
                <a:ea typeface="+mn-ea"/>
                <a:cs typeface="+mn-cs"/>
              </a:rPr>
              <a:t>Point de rapprochement/ comparaison avec les </a:t>
            </a:r>
            <a:r>
              <a:rPr lang="fr-FR" sz="1200" kern="1200" dirty="0" err="1" smtClean="0">
                <a:solidFill>
                  <a:schemeClr val="tx1"/>
                </a:solidFill>
                <a:effectLst/>
                <a:latin typeface="+mn-lt"/>
                <a:ea typeface="+mn-ea"/>
                <a:cs typeface="+mn-cs"/>
              </a:rPr>
              <a:t>EcoQuartiers</a:t>
            </a:r>
            <a:r>
              <a:rPr lang="fr-FR" sz="1200" kern="1200" dirty="0" smtClean="0">
                <a:solidFill>
                  <a:schemeClr val="tx1"/>
                </a:solidFill>
                <a:effectLst/>
                <a:latin typeface="+mn-lt"/>
                <a:ea typeface="+mn-ea"/>
                <a:cs typeface="+mn-cs"/>
              </a:rPr>
              <a:t> . Puis mention de la politique de la ville de Strasbourg… Puis récupération avec la stratégie nationale de DD 2010-2013 dont un « </a:t>
            </a:r>
            <a:r>
              <a:rPr lang="fr-FR" sz="1200" kern="1200" dirty="0" err="1" smtClean="0">
                <a:solidFill>
                  <a:schemeClr val="tx1"/>
                </a:solidFill>
                <a:effectLst/>
                <a:latin typeface="+mn-lt"/>
                <a:ea typeface="+mn-ea"/>
                <a:cs typeface="+mn-cs"/>
              </a:rPr>
              <a:t>défi-clé</a:t>
            </a:r>
            <a:r>
              <a:rPr lang="fr-FR" sz="1200" kern="1200" dirty="0" smtClean="0">
                <a:solidFill>
                  <a:schemeClr val="tx1"/>
                </a:solidFill>
                <a:effectLst/>
                <a:latin typeface="+mn-lt"/>
                <a:ea typeface="+mn-ea"/>
                <a:cs typeface="+mn-cs"/>
              </a:rPr>
              <a:t> » est la « ville durable ». </a:t>
            </a:r>
            <a:r>
              <a:rPr lang="fr-FR" sz="1200" kern="1200" dirty="0" err="1" smtClean="0">
                <a:solidFill>
                  <a:schemeClr val="tx1"/>
                </a:solidFill>
                <a:effectLst/>
                <a:latin typeface="+mn-lt"/>
                <a:ea typeface="+mn-ea"/>
                <a:cs typeface="+mn-cs"/>
              </a:rPr>
              <a:t>Ref</a:t>
            </a:r>
            <a:r>
              <a:rPr lang="fr-FR" sz="1200" kern="1200" dirty="0" smtClean="0">
                <a:solidFill>
                  <a:schemeClr val="tx1"/>
                </a:solidFill>
                <a:effectLst/>
                <a:latin typeface="+mn-lt"/>
                <a:ea typeface="+mn-ea"/>
                <a:cs typeface="+mn-cs"/>
              </a:rPr>
              <a:t> à la charte de Leipzig de 2007 (dépasser les approches sectorielles, développement urbain intégré)</a:t>
            </a:r>
          </a:p>
          <a:p>
            <a:pPr lvl="3"/>
            <a:r>
              <a:rPr lang="fr-FR" sz="1200" kern="1200" dirty="0" smtClean="0">
                <a:solidFill>
                  <a:schemeClr val="tx1"/>
                </a:solidFill>
                <a:effectLst/>
                <a:latin typeface="+mn-lt"/>
                <a:ea typeface="+mn-ea"/>
                <a:cs typeface="+mn-cs"/>
              </a:rPr>
              <a:t>Proposition de « </a:t>
            </a:r>
            <a:r>
              <a:rPr lang="fr-FR" sz="1200" kern="1200" dirty="0" err="1" smtClean="0">
                <a:solidFill>
                  <a:schemeClr val="tx1"/>
                </a:solidFill>
                <a:effectLst/>
                <a:latin typeface="+mn-lt"/>
                <a:ea typeface="+mn-ea"/>
                <a:cs typeface="+mn-cs"/>
              </a:rPr>
              <a:t>Downloading</a:t>
            </a:r>
            <a:r>
              <a:rPr lang="fr-FR" sz="1200" kern="1200" dirty="0" smtClean="0">
                <a:solidFill>
                  <a:schemeClr val="tx1"/>
                </a:solidFill>
                <a:effectLst/>
                <a:latin typeface="+mn-lt"/>
                <a:ea typeface="+mn-ea"/>
                <a:cs typeface="+mn-cs"/>
              </a:rPr>
              <a:t> » : informer les élus locaux (création d’outil pédagogique), impliquer les DREAL/ DIRRECTE/DRAAF, mesures incitatives (relèvement de la taxe de séjour pour les municipalités adhérentes)</a:t>
            </a:r>
          </a:p>
          <a:p>
            <a:r>
              <a:rPr lang="fr-FR" sz="1200" kern="1200" dirty="0" smtClean="0">
                <a:solidFill>
                  <a:schemeClr val="tx1"/>
                </a:solidFill>
                <a:effectLst/>
                <a:latin typeface="+mn-lt"/>
                <a:ea typeface="+mn-ea"/>
                <a:cs typeface="+mn-cs"/>
              </a:rPr>
              <a:t> </a:t>
            </a:r>
          </a:p>
          <a:p>
            <a:pPr marL="628650" lvl="1" indent="-171450">
              <a:buFont typeface="Arial" panose="020B0604020202020204" pitchFamily="34" charset="0"/>
              <a:buChar char="•"/>
            </a:pPr>
            <a:r>
              <a:rPr lang="fr-FR" sz="1200" kern="1200" dirty="0" smtClean="0">
                <a:solidFill>
                  <a:schemeClr val="tx1"/>
                </a:solidFill>
                <a:effectLst/>
                <a:latin typeface="+mn-lt"/>
                <a:ea typeface="+mn-ea"/>
                <a:cs typeface="+mn-cs"/>
              </a:rPr>
              <a:t>circulation d’un vocable (concept ? modèle ?) : méfiance vis-à-vis du terme de « ville lente » (Segonzac/ </a:t>
            </a:r>
            <a:r>
              <a:rPr lang="fr-FR" sz="1200" kern="1200" dirty="0" err="1" smtClean="0">
                <a:solidFill>
                  <a:schemeClr val="tx1"/>
                </a:solidFill>
                <a:effectLst/>
                <a:latin typeface="+mn-lt"/>
                <a:ea typeface="+mn-ea"/>
                <a:cs typeface="+mn-cs"/>
              </a:rPr>
              <a:t>Valmondois</a:t>
            </a:r>
            <a:r>
              <a:rPr lang="fr-FR" sz="1200" kern="1200" dirty="0" smtClean="0">
                <a:solidFill>
                  <a:schemeClr val="tx1"/>
                </a:solidFill>
                <a:effectLst/>
                <a:latin typeface="+mn-lt"/>
                <a:ea typeface="+mn-ea"/>
                <a:cs typeface="+mn-cs"/>
              </a:rPr>
              <a:t>/ mais aussi Créon), accent sur la convivialité.(source : entretiens menés par Lisa Herpe, étudiante Master Médiation culturelle à Sorbonne Nouvelle</a:t>
            </a:r>
            <a:endParaRPr lang="fr-FR" baseline="0" dirty="0" smtClean="0"/>
          </a:p>
        </p:txBody>
      </p:sp>
      <p:sp>
        <p:nvSpPr>
          <p:cNvPr id="4" name="Espace réservé du numéro de diapositive 3"/>
          <p:cNvSpPr>
            <a:spLocks noGrp="1"/>
          </p:cNvSpPr>
          <p:nvPr>
            <p:ph type="sldNum" sz="quarter" idx="10"/>
          </p:nvPr>
        </p:nvSpPr>
        <p:spPr/>
        <p:txBody>
          <a:bodyPr/>
          <a:lstStyle/>
          <a:p>
            <a:fld id="{7DBEFB6D-367E-4C25-963D-E435716D2D76}" type="slidenum">
              <a:rPr lang="fr-FR" smtClean="0"/>
              <a:t>23</a:t>
            </a:fld>
            <a:endParaRPr lang="fr-FR"/>
          </a:p>
        </p:txBody>
      </p:sp>
      <p:sp>
        <p:nvSpPr>
          <p:cNvPr id="5" name="Espace réservé de l'en-tête 4"/>
          <p:cNvSpPr>
            <a:spLocks noGrp="1"/>
          </p:cNvSpPr>
          <p:nvPr>
            <p:ph type="hdr" sz="quarter" idx="11"/>
          </p:nvPr>
        </p:nvSpPr>
        <p:spPr/>
        <p:txBody>
          <a:bodyPr/>
          <a:lstStyle/>
          <a:p>
            <a:endParaRPr lang="fr-FR"/>
          </a:p>
        </p:txBody>
      </p:sp>
    </p:spTree>
    <p:extLst>
      <p:ext uri="{BB962C8B-B14F-4D97-AF65-F5344CB8AC3E}">
        <p14:creationId xmlns:p14="http://schemas.microsoft.com/office/powerpoint/2010/main" val="22298886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 partir de ce point focus</a:t>
            </a:r>
            <a:r>
              <a:rPr lang="fr-FR" baseline="0" dirty="0" smtClean="0"/>
              <a:t> sur le programme URBACT. Ce changement de focale est en partie motivé par les limites exposées sur la BD Réseaux</a:t>
            </a:r>
            <a:endParaRPr lang="fr-FR" dirty="0"/>
          </a:p>
        </p:txBody>
      </p:sp>
      <p:sp>
        <p:nvSpPr>
          <p:cNvPr id="4" name="Espace réservé du numéro de diapositive 3"/>
          <p:cNvSpPr>
            <a:spLocks noGrp="1"/>
          </p:cNvSpPr>
          <p:nvPr>
            <p:ph type="sldNum" sz="quarter" idx="10"/>
          </p:nvPr>
        </p:nvSpPr>
        <p:spPr/>
        <p:txBody>
          <a:bodyPr/>
          <a:lstStyle/>
          <a:p>
            <a:pPr rtl="0"/>
            <a:fld id="{8DAEC444-603B-4F09-9A06-5917518DD901}" type="slidenum">
              <a:rPr lang="fr-FR" noProof="0" smtClean="0"/>
              <a:t>24</a:t>
            </a:fld>
            <a:endParaRPr lang="fr-FR" noProof="0" dirty="0"/>
          </a:p>
        </p:txBody>
      </p:sp>
      <p:sp>
        <p:nvSpPr>
          <p:cNvPr id="5" name="Espace réservé de l'en-tête 4"/>
          <p:cNvSpPr>
            <a:spLocks noGrp="1"/>
          </p:cNvSpPr>
          <p:nvPr>
            <p:ph type="hdr" sz="quarter" idx="11"/>
          </p:nvPr>
        </p:nvSpPr>
        <p:spPr/>
        <p:txBody>
          <a:bodyPr/>
          <a:lstStyle/>
          <a:p>
            <a:endParaRPr lang="fr-FR"/>
          </a:p>
        </p:txBody>
      </p:sp>
    </p:spTree>
    <p:extLst>
      <p:ext uri="{BB962C8B-B14F-4D97-AF65-F5344CB8AC3E}">
        <p14:creationId xmlns:p14="http://schemas.microsoft.com/office/powerpoint/2010/main" val="1197336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just" defTabSz="914400" rtl="0" eaLnBrk="1" fontAlgn="auto" latinLnBrk="0" hangingPunct="1">
              <a:lnSpc>
                <a:spcPct val="107000"/>
              </a:lnSpc>
              <a:spcBef>
                <a:spcPts val="0"/>
              </a:spcBef>
              <a:spcAft>
                <a:spcPts val="800"/>
              </a:spcAft>
              <a:buClrTx/>
              <a:buSzTx/>
              <a:buFontTx/>
              <a:buNone/>
              <a:tabLst/>
              <a:defRPr/>
            </a:pPr>
            <a:r>
              <a:rPr lang="fr-FR" sz="1200" kern="1200" dirty="0" smtClean="0">
                <a:solidFill>
                  <a:schemeClr val="tx1">
                    <a:lumMod val="50000"/>
                  </a:schemeClr>
                </a:solidFill>
                <a:effectLst/>
                <a:latin typeface="+mn-lt"/>
                <a:ea typeface="+mn-ea"/>
                <a:cs typeface="+mn-cs"/>
              </a:rPr>
              <a:t>le programme URBACT (qui est un programme de coopération d’</a:t>
            </a:r>
            <a:r>
              <a:rPr lang="fr-FR" sz="1200" kern="1200" dirty="0" err="1" smtClean="0">
                <a:solidFill>
                  <a:schemeClr val="tx1">
                    <a:lumMod val="50000"/>
                  </a:schemeClr>
                </a:solidFill>
                <a:effectLst/>
                <a:latin typeface="+mn-lt"/>
                <a:ea typeface="+mn-ea"/>
                <a:cs typeface="+mn-cs"/>
              </a:rPr>
              <a:t>Interreg</a:t>
            </a:r>
            <a:r>
              <a:rPr lang="fr-FR" sz="1200" kern="1200" dirty="0" smtClean="0">
                <a:solidFill>
                  <a:schemeClr val="tx1">
                    <a:lumMod val="50000"/>
                  </a:schemeClr>
                </a:solidFill>
                <a:effectLst/>
                <a:latin typeface="+mn-lt"/>
                <a:ea typeface="+mn-ea"/>
                <a:cs typeface="+mn-cs"/>
              </a:rPr>
              <a:t>, assez marginal, en effet, sur la période 2014-2020, 5</a:t>
            </a:r>
            <a:r>
              <a:rPr lang="fr-FR" sz="1200" kern="1200" baseline="30000" dirty="0" smtClean="0">
                <a:solidFill>
                  <a:schemeClr val="tx1">
                    <a:lumMod val="50000"/>
                  </a:schemeClr>
                </a:solidFill>
                <a:effectLst/>
                <a:latin typeface="+mn-lt"/>
                <a:ea typeface="+mn-ea"/>
                <a:cs typeface="+mn-cs"/>
              </a:rPr>
              <a:t>ème</a:t>
            </a:r>
            <a:r>
              <a:rPr lang="fr-FR" sz="1200" kern="1200" dirty="0" smtClean="0">
                <a:solidFill>
                  <a:schemeClr val="tx1">
                    <a:lumMod val="50000"/>
                  </a:schemeClr>
                </a:solidFill>
                <a:effectLst/>
                <a:latin typeface="+mn-lt"/>
                <a:ea typeface="+mn-ea"/>
                <a:cs typeface="+mn-cs"/>
              </a:rPr>
              <a:t> volet d’</a:t>
            </a:r>
            <a:r>
              <a:rPr lang="fr-FR" sz="1200" kern="1200" dirty="0" err="1" smtClean="0">
                <a:solidFill>
                  <a:schemeClr val="tx1">
                    <a:lumMod val="50000"/>
                  </a:schemeClr>
                </a:solidFill>
                <a:effectLst/>
                <a:latin typeface="+mn-lt"/>
                <a:ea typeface="+mn-ea"/>
                <a:cs typeface="+mn-cs"/>
              </a:rPr>
              <a:t>interreg</a:t>
            </a:r>
            <a:r>
              <a:rPr lang="fr-FR" sz="1200" kern="1200" dirty="0" smtClean="0">
                <a:solidFill>
                  <a:schemeClr val="tx1">
                    <a:lumMod val="50000"/>
                  </a:schemeClr>
                </a:solidFill>
                <a:effectLst/>
                <a:latin typeface="+mn-lt"/>
                <a:ea typeface="+mn-ea"/>
                <a:cs typeface="+mn-cs"/>
              </a:rPr>
              <a:t>, il représente 1% du budget). </a:t>
            </a:r>
          </a:p>
          <a:p>
            <a:pPr marL="342900" lvl="0" indent="-342900" algn="just">
              <a:lnSpc>
                <a:spcPct val="107000"/>
              </a:lnSpc>
              <a:spcAft>
                <a:spcPts val="0"/>
              </a:spcAft>
              <a:buFont typeface="Symbol" panose="05050102010706020507" pitchFamily="18" charset="2"/>
              <a:buChar char=""/>
            </a:pPr>
            <a:r>
              <a:rPr lang="fr-FR" sz="1200" dirty="0" smtClean="0">
                <a:effectLst/>
                <a:latin typeface="Times New Roman" panose="02020603050405020304" pitchFamily="18" charset="0"/>
                <a:ea typeface="Calibri" panose="020F0502020204030204" pitchFamily="34" charset="0"/>
                <a:cs typeface="Times New Roman" panose="02020603050405020304" pitchFamily="18" charset="0"/>
              </a:rPr>
              <a:t>Le programme URBACT est né en 2003, mais la coopération effective ne commence qu’avec URBACT II, en 2007. Aujourd’hui, dans la troisième phase, cela représente plus de 90 réseaux de coopération (passés ou encore en cours) qui fonctionnent sur le modèle du projet (appel à candidature) : on pourrait donc dire que cela relève bien d’un « urbanisme de projet » (</a:t>
            </a:r>
            <a:r>
              <a:rPr lang="fr-FR" sz="1200" dirty="0" smtClean="0">
                <a:effectLst/>
                <a:latin typeface="Calibri" panose="020F0502020204030204" pitchFamily="34" charset="0"/>
                <a:ea typeface="Calibri" panose="020F0502020204030204" pitchFamily="34" charset="0"/>
                <a:cs typeface="Times New Roman" panose="02020603050405020304" pitchFamily="18" charset="0"/>
              </a:rPr>
              <a:t>l'intégration de l'incertitude ; l'organisation d'itération entre les différentes phases de l'action ; le souci de la mobilisation sociale ; les modes de coordination. Pinson). </a:t>
            </a:r>
          </a:p>
          <a:p>
            <a:pPr marL="342900" lvl="0" indent="-342900" algn="just">
              <a:lnSpc>
                <a:spcPct val="107000"/>
              </a:lnSpc>
              <a:spcAft>
                <a:spcPts val="0"/>
              </a:spcAft>
              <a:buFont typeface="Symbol" panose="05050102010706020507" pitchFamily="18" charset="2"/>
              <a:buChar char=""/>
            </a:pPr>
            <a:r>
              <a:rPr lang="fr-FR" sz="1200" dirty="0" smtClean="0">
                <a:effectLst/>
                <a:latin typeface="Calibri" panose="020F0502020204030204" pitchFamily="34" charset="0"/>
                <a:ea typeface="Calibri" panose="020F0502020204030204" pitchFamily="34" charset="0"/>
                <a:cs typeface="Times New Roman" panose="02020603050405020304" pitchFamily="18" charset="0"/>
              </a:rPr>
              <a:t>L’existence du programme (même si celui-ci ne représente qu’une toute petite part du budget d’</a:t>
            </a:r>
            <a:r>
              <a:rPr lang="fr-FR" sz="1200" dirty="0" err="1" smtClean="0">
                <a:effectLst/>
                <a:latin typeface="Calibri" panose="020F0502020204030204" pitchFamily="34" charset="0"/>
                <a:ea typeface="Calibri" panose="020F0502020204030204" pitchFamily="34" charset="0"/>
                <a:cs typeface="Times New Roman" panose="02020603050405020304" pitchFamily="18" charset="0"/>
              </a:rPr>
              <a:t>Interreg</a:t>
            </a:r>
            <a:r>
              <a:rPr lang="fr-FR" sz="1200" dirty="0" smtClean="0">
                <a:effectLst/>
                <a:latin typeface="Calibri" panose="020F0502020204030204" pitchFamily="34" charset="0"/>
                <a:ea typeface="Calibri" panose="020F0502020204030204" pitchFamily="34" charset="0"/>
                <a:cs typeface="Times New Roman" panose="02020603050405020304" pitchFamily="18" charset="0"/>
              </a:rPr>
              <a:t>, et donc une part minuscule du budget du FEDER) témoigne d’un certain « tournant urbain » de la politique de cohésion : notamment depuis le milieu des années 90 avec les programmes d’initiative communautaires URBAN et puis dans les années 2000 où la place des villes est de plus en plus importantes (car celles-ci s’intègrent bien dans les objectifs de compétitivité et d’économie de la connaissance promue par la stratégie de Lisbonne). </a:t>
            </a:r>
          </a:p>
          <a:p>
            <a:r>
              <a:rPr lang="fr-FR" sz="1200" dirty="0" smtClean="0">
                <a:effectLst/>
                <a:latin typeface="Times New Roman" panose="02020603050405020304" pitchFamily="18" charset="0"/>
                <a:ea typeface="Times New Roman" panose="02020603050405020304" pitchFamily="18" charset="0"/>
              </a:rPr>
              <a:t> </a:t>
            </a:r>
          </a:p>
          <a:p>
            <a:r>
              <a:rPr lang="fr-FR" sz="1200" dirty="0" smtClean="0">
                <a:effectLst/>
                <a:latin typeface="Times New Roman" panose="02020603050405020304" pitchFamily="18" charset="0"/>
                <a:ea typeface="Times New Roman" panose="02020603050405020304" pitchFamily="18" charset="0"/>
              </a:rPr>
              <a:t>Données</a:t>
            </a:r>
            <a:r>
              <a:rPr lang="fr-FR" sz="1200" baseline="0" dirty="0" smtClean="0">
                <a:effectLst/>
                <a:latin typeface="Times New Roman" panose="02020603050405020304" pitchFamily="18" charset="0"/>
                <a:ea typeface="Times New Roman" panose="02020603050405020304" pitchFamily="18" charset="0"/>
              </a:rPr>
              <a:t> </a:t>
            </a:r>
            <a:r>
              <a:rPr lang="fr-FR" sz="1200" dirty="0" smtClean="0">
                <a:effectLst/>
                <a:latin typeface="Times New Roman" panose="02020603050405020304" pitchFamily="18" charset="0"/>
                <a:ea typeface="Times New Roman" panose="02020603050405020304" pitchFamily="18" charset="0"/>
              </a:rPr>
              <a:t>qui proviennent d’une base que j’ai construite et qui reste à enrichir. Celle-ci couvre la période 2007-2016</a:t>
            </a:r>
          </a:p>
          <a:p>
            <a:endParaRPr lang="fr-FR" dirty="0"/>
          </a:p>
        </p:txBody>
      </p:sp>
      <p:sp>
        <p:nvSpPr>
          <p:cNvPr id="4" name="Espace réservé du numéro de diapositive 3"/>
          <p:cNvSpPr>
            <a:spLocks noGrp="1"/>
          </p:cNvSpPr>
          <p:nvPr>
            <p:ph type="sldNum" sz="quarter" idx="10"/>
          </p:nvPr>
        </p:nvSpPr>
        <p:spPr/>
        <p:txBody>
          <a:bodyPr/>
          <a:lstStyle/>
          <a:p>
            <a:fld id="{69C971FF-EF28-4195-A575-329446EFAA55}" type="slidenum">
              <a:rPr lang="fr-FR" smtClean="0"/>
              <a:t>25</a:t>
            </a:fld>
            <a:endParaRPr lang="fr-FR"/>
          </a:p>
        </p:txBody>
      </p:sp>
    </p:spTree>
    <p:extLst>
      <p:ext uri="{BB962C8B-B14F-4D97-AF65-F5344CB8AC3E}">
        <p14:creationId xmlns:p14="http://schemas.microsoft.com/office/powerpoint/2010/main" val="835555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1" i="1" kern="1200" dirty="0" smtClean="0">
                <a:solidFill>
                  <a:schemeClr val="tx1">
                    <a:lumMod val="50000"/>
                  </a:schemeClr>
                </a:solidFill>
                <a:effectLst/>
                <a:latin typeface="+mn-lt"/>
                <a:ea typeface="+mn-ea"/>
                <a:cs typeface="+mn-cs"/>
              </a:rPr>
              <a:t>Carte </a:t>
            </a:r>
            <a:r>
              <a:rPr lang="fr-FR" sz="1200" b="1" i="1" kern="1200" dirty="0" err="1" smtClean="0">
                <a:solidFill>
                  <a:schemeClr val="tx1">
                    <a:lumMod val="50000"/>
                  </a:schemeClr>
                </a:solidFill>
                <a:effectLst/>
                <a:latin typeface="+mn-lt"/>
                <a:ea typeface="+mn-ea"/>
                <a:cs typeface="+mn-cs"/>
              </a:rPr>
              <a:t>Urbact</a:t>
            </a:r>
            <a:r>
              <a:rPr lang="fr-FR" sz="1200" b="1" i="1" kern="1200" dirty="0" smtClean="0">
                <a:solidFill>
                  <a:schemeClr val="tx1">
                    <a:lumMod val="50000"/>
                  </a:schemeClr>
                </a:solidFill>
                <a:effectLst/>
                <a:latin typeface="+mn-lt"/>
                <a:ea typeface="+mn-ea"/>
                <a:cs typeface="+mn-cs"/>
              </a:rPr>
              <a:t> </a:t>
            </a:r>
            <a:r>
              <a:rPr lang="fr-FR" sz="1200" b="1" i="1" kern="1200" dirty="0" err="1" smtClean="0">
                <a:solidFill>
                  <a:schemeClr val="tx1">
                    <a:lumMod val="50000"/>
                  </a:schemeClr>
                </a:solidFill>
                <a:effectLst/>
                <a:latin typeface="+mn-lt"/>
                <a:ea typeface="+mn-ea"/>
                <a:cs typeface="+mn-cs"/>
              </a:rPr>
              <a:t>projects</a:t>
            </a:r>
            <a:r>
              <a:rPr lang="fr-FR" sz="1200" b="1" i="1" kern="1200" dirty="0" smtClean="0">
                <a:solidFill>
                  <a:schemeClr val="tx1">
                    <a:lumMod val="50000"/>
                  </a:schemeClr>
                </a:solidFill>
                <a:effectLst/>
                <a:latin typeface="+mn-lt"/>
                <a:ea typeface="+mn-ea"/>
                <a:cs typeface="+mn-cs"/>
              </a:rPr>
              <a:t> per city</a:t>
            </a:r>
            <a:r>
              <a:rPr lang="fr-FR" sz="1200" kern="1200" dirty="0" smtClean="0">
                <a:solidFill>
                  <a:schemeClr val="tx1">
                    <a:lumMod val="50000"/>
                  </a:schemeClr>
                </a:solidFill>
                <a:effectLst/>
                <a:latin typeface="+mn-lt"/>
                <a:ea typeface="+mn-ea"/>
                <a:cs typeface="+mn-cs"/>
              </a:rPr>
              <a:t> : (nom de ville à partir de 4 participations). PECO moins de villes mais qui participent plus + diversité des villes impliquées en terme de profils (pas toujours des grandes villes : exemple </a:t>
            </a:r>
            <a:r>
              <a:rPr lang="fr-FR" sz="1200" i="1" kern="1200" dirty="0" smtClean="0">
                <a:solidFill>
                  <a:schemeClr val="tx1">
                    <a:lumMod val="50000"/>
                  </a:schemeClr>
                </a:solidFill>
                <a:effectLst/>
                <a:latin typeface="+mn-lt"/>
                <a:ea typeface="+mn-ea"/>
                <a:cs typeface="+mn-cs"/>
              </a:rPr>
              <a:t>Alba Iulia</a:t>
            </a:r>
            <a:r>
              <a:rPr lang="fr-FR" sz="1200" kern="1200" dirty="0" smtClean="0">
                <a:solidFill>
                  <a:schemeClr val="tx1">
                    <a:lumMod val="50000"/>
                  </a:schemeClr>
                </a:solidFill>
                <a:effectLst/>
                <a:latin typeface="+mn-lt"/>
                <a:ea typeface="+mn-ea"/>
                <a:cs typeface="+mn-cs"/>
              </a:rPr>
              <a:t> en Roumanie environ 60k </a:t>
            </a:r>
            <a:r>
              <a:rPr lang="fr-FR" sz="1200" kern="1200" dirty="0" err="1" smtClean="0">
                <a:solidFill>
                  <a:schemeClr val="tx1">
                    <a:lumMod val="50000"/>
                  </a:schemeClr>
                </a:solidFill>
                <a:effectLst/>
                <a:latin typeface="+mn-lt"/>
                <a:ea typeface="+mn-ea"/>
                <a:cs typeface="+mn-cs"/>
              </a:rPr>
              <a:t>Hab</a:t>
            </a:r>
            <a:r>
              <a:rPr lang="fr-FR" sz="1200" kern="1200" dirty="0" smtClean="0">
                <a:solidFill>
                  <a:schemeClr val="tx1">
                    <a:lumMod val="50000"/>
                  </a:schemeClr>
                </a:solidFill>
                <a:effectLst/>
                <a:latin typeface="+mn-lt"/>
                <a:ea typeface="+mn-ea"/>
                <a:cs typeface="+mn-cs"/>
              </a:rPr>
              <a:t> ou encore </a:t>
            </a:r>
            <a:r>
              <a:rPr lang="fr-FR" sz="1200" i="1" kern="1200" dirty="0" smtClean="0">
                <a:solidFill>
                  <a:schemeClr val="tx1">
                    <a:lumMod val="50000"/>
                  </a:schemeClr>
                </a:solidFill>
                <a:effectLst/>
                <a:latin typeface="+mn-lt"/>
                <a:ea typeface="+mn-ea"/>
                <a:cs typeface="+mn-cs"/>
              </a:rPr>
              <a:t>Suceava</a:t>
            </a:r>
            <a:r>
              <a:rPr lang="fr-FR" sz="1200" kern="1200" dirty="0" smtClean="0">
                <a:solidFill>
                  <a:schemeClr val="tx1">
                    <a:lumMod val="50000"/>
                  </a:schemeClr>
                </a:solidFill>
                <a:effectLst/>
                <a:latin typeface="+mn-lt"/>
                <a:ea typeface="+mn-ea"/>
                <a:cs typeface="+mn-cs"/>
              </a:rPr>
              <a:t> 90k </a:t>
            </a:r>
            <a:r>
              <a:rPr lang="fr-FR" sz="1200" kern="1200" dirty="0" err="1" smtClean="0">
                <a:solidFill>
                  <a:schemeClr val="tx1">
                    <a:lumMod val="50000"/>
                  </a:schemeClr>
                </a:solidFill>
                <a:effectLst/>
                <a:latin typeface="+mn-lt"/>
                <a:ea typeface="+mn-ea"/>
                <a:cs typeface="+mn-cs"/>
              </a:rPr>
              <a:t>hab</a:t>
            </a:r>
            <a:r>
              <a:rPr lang="fr-FR" sz="1200" kern="1200" dirty="0" smtClean="0">
                <a:solidFill>
                  <a:schemeClr val="tx1">
                    <a:lumMod val="50000"/>
                  </a:schemeClr>
                </a:solidFill>
                <a:effectLst/>
                <a:latin typeface="+mn-lt"/>
                <a:ea typeface="+mn-ea"/>
                <a:cs typeface="+mn-cs"/>
              </a:rPr>
              <a:t> mais chef-lieu d’un judet (équivalent département) et proximité avec la frontière hongroise). </a:t>
            </a:r>
          </a:p>
          <a:p>
            <a:r>
              <a:rPr lang="fr-FR" sz="1200" kern="1200" dirty="0" smtClean="0">
                <a:solidFill>
                  <a:schemeClr val="tx1">
                    <a:lumMod val="50000"/>
                  </a:schemeClr>
                </a:solidFill>
                <a:effectLst/>
                <a:latin typeface="+mn-lt"/>
                <a:ea typeface="+mn-ea"/>
                <a:cs typeface="+mn-cs"/>
              </a:rPr>
              <a:t>En Europe de l’Ouest et du Sud : on remarque souvent des métropoles (de différents niveaux, régional, national, international)</a:t>
            </a:r>
          </a:p>
          <a:p>
            <a:r>
              <a:rPr lang="fr-FR" sz="1200" b="1" i="1" kern="1200" dirty="0" smtClean="0">
                <a:solidFill>
                  <a:schemeClr val="tx1">
                    <a:lumMod val="50000"/>
                  </a:schemeClr>
                </a:solidFill>
                <a:effectLst/>
                <a:latin typeface="+mn-lt"/>
                <a:ea typeface="+mn-ea"/>
                <a:cs typeface="+mn-cs"/>
              </a:rPr>
              <a:t>Graphique Nombre de projets par</a:t>
            </a:r>
            <a:r>
              <a:rPr lang="fr-FR" sz="1200" kern="1200" dirty="0" smtClean="0">
                <a:solidFill>
                  <a:schemeClr val="tx1">
                    <a:lumMod val="50000"/>
                  </a:schemeClr>
                </a:solidFill>
                <a:effectLst/>
                <a:latin typeface="+mn-lt"/>
                <a:ea typeface="+mn-ea"/>
                <a:cs typeface="+mn-cs"/>
              </a:rPr>
              <a:t> ville : plus de la moitié des villes ne sont impliquées que dans un projet </a:t>
            </a:r>
            <a:r>
              <a:rPr lang="fr-FR" sz="1200" kern="1200" dirty="0" err="1" smtClean="0">
                <a:solidFill>
                  <a:schemeClr val="tx1">
                    <a:lumMod val="50000"/>
                  </a:schemeClr>
                </a:solidFill>
                <a:effectLst/>
                <a:latin typeface="+mn-lt"/>
                <a:ea typeface="+mn-ea"/>
                <a:cs typeface="+mn-cs"/>
              </a:rPr>
              <a:t>urbact</a:t>
            </a:r>
            <a:r>
              <a:rPr lang="fr-FR" sz="1200" kern="1200" dirty="0" smtClean="0">
                <a:solidFill>
                  <a:schemeClr val="tx1">
                    <a:lumMod val="50000"/>
                  </a:schemeClr>
                </a:solidFill>
                <a:effectLst/>
                <a:latin typeface="+mn-lt"/>
                <a:ea typeface="+mn-ea"/>
                <a:cs typeface="+mn-cs"/>
              </a:rPr>
              <a:t>.</a:t>
            </a:r>
          </a:p>
          <a:p>
            <a:endParaRPr lang="fr-FR" dirty="0"/>
          </a:p>
        </p:txBody>
      </p:sp>
      <p:sp>
        <p:nvSpPr>
          <p:cNvPr id="4" name="Espace réservé du numéro de diapositive 3"/>
          <p:cNvSpPr>
            <a:spLocks noGrp="1"/>
          </p:cNvSpPr>
          <p:nvPr>
            <p:ph type="sldNum" sz="quarter" idx="10"/>
          </p:nvPr>
        </p:nvSpPr>
        <p:spPr/>
        <p:txBody>
          <a:bodyPr/>
          <a:lstStyle/>
          <a:p>
            <a:fld id="{69C971FF-EF28-4195-A575-329446EFAA55}" type="slidenum">
              <a:rPr lang="fr-FR" smtClean="0"/>
              <a:t>26</a:t>
            </a:fld>
            <a:endParaRPr lang="fr-FR"/>
          </a:p>
        </p:txBody>
      </p:sp>
    </p:spTree>
    <p:extLst>
      <p:ext uri="{BB962C8B-B14F-4D97-AF65-F5344CB8AC3E}">
        <p14:creationId xmlns:p14="http://schemas.microsoft.com/office/powerpoint/2010/main" val="3179837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449580" algn="just"/>
            <a:endParaRPr lang="fr-FR" sz="1200" b="1" i="1" dirty="0" smtClean="0">
              <a:effectLst/>
              <a:latin typeface="Times New Roman" panose="02020603050405020304" pitchFamily="18" charset="0"/>
              <a:ea typeface="Times New Roman" panose="02020603050405020304" pitchFamily="18" charset="0"/>
            </a:endParaRPr>
          </a:p>
          <a:p>
            <a:pPr marL="449580" algn="just"/>
            <a:r>
              <a:rPr lang="fr-FR" sz="1200" b="1" i="1" dirty="0" smtClean="0">
                <a:effectLst/>
                <a:latin typeface="Times New Roman" panose="02020603050405020304" pitchFamily="18" charset="0"/>
                <a:ea typeface="Times New Roman" panose="02020603050405020304" pitchFamily="18" charset="0"/>
              </a:rPr>
              <a:t>Graphique de la participation par pays</a:t>
            </a:r>
            <a:r>
              <a:rPr lang="fr-FR" sz="1200" dirty="0" smtClean="0">
                <a:effectLst/>
                <a:latin typeface="Times New Roman" panose="02020603050405020304" pitchFamily="18" charset="0"/>
                <a:ea typeface="Times New Roman" panose="02020603050405020304" pitchFamily="18" charset="0"/>
              </a:rPr>
              <a:t> : Témoignage des niveaux de décentralisation, du rapport ville-Etat ou ville-région (exemple de l’Italie). Hiérarchie pour le nombre de villes (top 5 que des pays très urbanisés). Hiérarchie en terme de participation : remontée de la Pologne (moins de villes mais qui participent plus) et des PECO en général. Participation qui court de 2007 à 2015 (différentes dates selon la phase considérée II ou III)</a:t>
            </a:r>
          </a:p>
          <a:p>
            <a:endParaRPr lang="fr-FR" dirty="0"/>
          </a:p>
        </p:txBody>
      </p:sp>
      <p:sp>
        <p:nvSpPr>
          <p:cNvPr id="4" name="Espace réservé du numéro de diapositive 3"/>
          <p:cNvSpPr>
            <a:spLocks noGrp="1"/>
          </p:cNvSpPr>
          <p:nvPr>
            <p:ph type="sldNum" sz="quarter" idx="10"/>
          </p:nvPr>
        </p:nvSpPr>
        <p:spPr/>
        <p:txBody>
          <a:bodyPr/>
          <a:lstStyle/>
          <a:p>
            <a:fld id="{09884D63-8DF3-4166-95D0-A4F05F2C7814}" type="slidenum">
              <a:rPr lang="fr-FR" smtClean="0"/>
              <a:t>27</a:t>
            </a:fld>
            <a:endParaRPr lang="fr-FR"/>
          </a:p>
        </p:txBody>
      </p:sp>
    </p:spTree>
    <p:extLst>
      <p:ext uri="{BB962C8B-B14F-4D97-AF65-F5344CB8AC3E}">
        <p14:creationId xmlns:p14="http://schemas.microsoft.com/office/powerpoint/2010/main" val="2385050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7DBEFB6D-367E-4C25-963D-E435716D2D76}" type="slidenum">
              <a:rPr lang="fr-FR" smtClean="0"/>
              <a:t>28</a:t>
            </a:fld>
            <a:endParaRPr lang="fr-FR"/>
          </a:p>
        </p:txBody>
      </p:sp>
    </p:spTree>
    <p:extLst>
      <p:ext uri="{BB962C8B-B14F-4D97-AF65-F5344CB8AC3E}">
        <p14:creationId xmlns:p14="http://schemas.microsoft.com/office/powerpoint/2010/main" val="1610701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7DBEFB6D-367E-4C25-963D-E435716D2D76}" type="slidenum">
              <a:rPr lang="fr-FR" smtClean="0"/>
              <a:t>29</a:t>
            </a:fld>
            <a:endParaRPr lang="fr-FR"/>
          </a:p>
        </p:txBody>
      </p:sp>
    </p:spTree>
    <p:extLst>
      <p:ext uri="{BB962C8B-B14F-4D97-AF65-F5344CB8AC3E}">
        <p14:creationId xmlns:p14="http://schemas.microsoft.com/office/powerpoint/2010/main" val="84617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Cela ne vous aura pas échappé</a:t>
            </a:r>
            <a:r>
              <a:rPr lang="fr-FR" baseline="0" dirty="0" smtClean="0"/>
              <a:t> : il semble que les contextes de mondialisation, de « crises » structurelles constituent le terreau de beaucoup de discours sur un retour au « local » (si vague que soit le terme), notamment en ce qui concerne les enjeux politiques de la démocratie. </a:t>
            </a:r>
            <a:endParaRPr lang="fr-FR" dirty="0"/>
          </a:p>
        </p:txBody>
      </p:sp>
      <p:sp>
        <p:nvSpPr>
          <p:cNvPr id="4" name="Espace réservé du numéro de diapositive 3"/>
          <p:cNvSpPr>
            <a:spLocks noGrp="1"/>
          </p:cNvSpPr>
          <p:nvPr>
            <p:ph type="sldNum" sz="quarter" idx="10"/>
          </p:nvPr>
        </p:nvSpPr>
        <p:spPr/>
        <p:txBody>
          <a:bodyPr/>
          <a:lstStyle/>
          <a:p>
            <a:pPr rtl="0"/>
            <a:fld id="{8DAEC444-603B-4F09-9A06-5917518DD901}" type="slidenum">
              <a:rPr lang="fr-FR" noProof="0" smtClean="0"/>
              <a:t>3</a:t>
            </a:fld>
            <a:endParaRPr lang="fr-FR" noProof="0" dirty="0"/>
          </a:p>
        </p:txBody>
      </p:sp>
      <p:sp>
        <p:nvSpPr>
          <p:cNvPr id="5" name="Espace réservé de l'en-tête 4"/>
          <p:cNvSpPr>
            <a:spLocks noGrp="1"/>
          </p:cNvSpPr>
          <p:nvPr>
            <p:ph type="hdr" sz="quarter" idx="11"/>
          </p:nvPr>
        </p:nvSpPr>
        <p:spPr/>
        <p:txBody>
          <a:bodyPr/>
          <a:lstStyle/>
          <a:p>
            <a:endParaRPr lang="fr-FR"/>
          </a:p>
        </p:txBody>
      </p:sp>
    </p:spTree>
    <p:extLst>
      <p:ext uri="{BB962C8B-B14F-4D97-AF65-F5344CB8AC3E}">
        <p14:creationId xmlns:p14="http://schemas.microsoft.com/office/powerpoint/2010/main" val="5791382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7DBEFB6D-367E-4C25-963D-E435716D2D76}" type="slidenum">
              <a:rPr lang="fr-FR" smtClean="0"/>
              <a:t>30</a:t>
            </a:fld>
            <a:endParaRPr lang="fr-FR"/>
          </a:p>
        </p:txBody>
      </p:sp>
    </p:spTree>
    <p:extLst>
      <p:ext uri="{BB962C8B-B14F-4D97-AF65-F5344CB8AC3E}">
        <p14:creationId xmlns:p14="http://schemas.microsoft.com/office/powerpoint/2010/main" val="24307198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Essayer de caractériser les réseaux</a:t>
            </a:r>
            <a:r>
              <a:rPr lang="fr-FR" baseline="0" dirty="0" smtClean="0"/>
              <a:t>  </a:t>
            </a:r>
            <a:r>
              <a:rPr lang="fr-FR" baseline="0" dirty="0" err="1" smtClean="0"/>
              <a:t>urbact</a:t>
            </a:r>
            <a:r>
              <a:rPr lang="fr-FR" baseline="0" dirty="0" smtClean="0"/>
              <a:t> par la taille des villes impliquées. </a:t>
            </a:r>
          </a:p>
          <a:p>
            <a:r>
              <a:rPr lang="fr-FR" baseline="0" dirty="0" smtClean="0"/>
              <a:t>Construit sur les populations LAU2 : question des seuils à trancher. </a:t>
            </a:r>
          </a:p>
          <a:p>
            <a:r>
              <a:rPr lang="fr-FR" baseline="0" dirty="0" smtClean="0"/>
              <a:t>Ici 50 K, 150k, 300k</a:t>
            </a:r>
          </a:p>
          <a:p>
            <a:endParaRPr lang="fr-FR" baseline="0" dirty="0" smtClean="0"/>
          </a:p>
          <a:p>
            <a:endParaRPr lang="fr-FR" baseline="0" dirty="0" smtClean="0"/>
          </a:p>
          <a:p>
            <a:endParaRPr lang="fr-FR" baseline="0" dirty="0" smtClean="0"/>
          </a:p>
          <a:p>
            <a:endParaRPr lang="fr-FR" dirty="0"/>
          </a:p>
        </p:txBody>
      </p:sp>
      <p:sp>
        <p:nvSpPr>
          <p:cNvPr id="4" name="Espace réservé de l'en-tête 3"/>
          <p:cNvSpPr>
            <a:spLocks noGrp="1"/>
          </p:cNvSpPr>
          <p:nvPr>
            <p:ph type="hd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7DBEFB6D-367E-4C25-963D-E435716D2D76}" type="slidenum">
              <a:rPr lang="fr-FR" smtClean="0"/>
              <a:t>31</a:t>
            </a:fld>
            <a:endParaRPr lang="fr-FR"/>
          </a:p>
        </p:txBody>
      </p:sp>
    </p:spTree>
    <p:extLst>
      <p:ext uri="{BB962C8B-B14F-4D97-AF65-F5344CB8AC3E}">
        <p14:creationId xmlns:p14="http://schemas.microsoft.com/office/powerpoint/2010/main" val="16790207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7DBEFB6D-367E-4C25-963D-E435716D2D76}" type="slidenum">
              <a:rPr lang="fr-FR" smtClean="0"/>
              <a:t>32</a:t>
            </a:fld>
            <a:endParaRPr lang="fr-FR"/>
          </a:p>
        </p:txBody>
      </p:sp>
    </p:spTree>
    <p:extLst>
      <p:ext uri="{BB962C8B-B14F-4D97-AF65-F5344CB8AC3E}">
        <p14:creationId xmlns:p14="http://schemas.microsoft.com/office/powerpoint/2010/main" val="41951567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lumMod val="50000"/>
                  </a:schemeClr>
                </a:solidFill>
                <a:effectLst/>
                <a:latin typeface="+mn-lt"/>
                <a:ea typeface="+mn-ea"/>
                <a:cs typeface="+mn-cs"/>
              </a:rPr>
              <a:t>Répartitions très équilibrée entre les différentes classes de taille. Problème des seuils (le sens de villes petites et moyennes n’est pas le même selon que l’on se situe à l’échelle européenne ou à l’échelle nationale). Autres problèmes sur la définition de la ville ; ici limites administratives (généralement niveau LAU2, population en 2015) mais problème d’uniformisation. </a:t>
            </a:r>
          </a:p>
          <a:p>
            <a:r>
              <a:rPr lang="fr-FR" sz="1200" kern="1200" dirty="0" smtClean="0">
                <a:solidFill>
                  <a:schemeClr val="tx1">
                    <a:lumMod val="50000"/>
                  </a:schemeClr>
                </a:solidFill>
                <a:effectLst/>
                <a:latin typeface="+mn-lt"/>
                <a:ea typeface="+mn-ea"/>
                <a:cs typeface="+mn-cs"/>
              </a:rPr>
              <a:t>Les municipalités rapportées à leur agglomération (définition morphologique) : une base harmonisée (UMZ). Donnée plus comparables et remontée des grandes villes même si les écarts restent faibles.</a:t>
            </a:r>
          </a:p>
          <a:p>
            <a:r>
              <a:rPr lang="fr-FR" sz="1200" kern="1200" dirty="0" smtClean="0">
                <a:solidFill>
                  <a:schemeClr val="tx1">
                    <a:lumMod val="50000"/>
                  </a:schemeClr>
                </a:solidFill>
                <a:effectLst/>
                <a:latin typeface="+mn-lt"/>
                <a:ea typeface="+mn-ea"/>
                <a:cs typeface="+mn-cs"/>
              </a:rPr>
              <a:t>Après cette première exploration, il est temps d’aborder l’étude de la structure du réseau.</a:t>
            </a:r>
          </a:p>
          <a:p>
            <a:endParaRPr lang="fr-FR" dirty="0"/>
          </a:p>
        </p:txBody>
      </p:sp>
      <p:sp>
        <p:nvSpPr>
          <p:cNvPr id="4" name="Espace réservé du numéro de diapositive 3"/>
          <p:cNvSpPr>
            <a:spLocks noGrp="1"/>
          </p:cNvSpPr>
          <p:nvPr>
            <p:ph type="sldNum" sz="quarter" idx="10"/>
          </p:nvPr>
        </p:nvSpPr>
        <p:spPr/>
        <p:txBody>
          <a:bodyPr/>
          <a:lstStyle/>
          <a:p>
            <a:fld id="{69C971FF-EF28-4195-A575-329446EFAA55}" type="slidenum">
              <a:rPr lang="fr-FR" smtClean="0"/>
              <a:t>33</a:t>
            </a:fld>
            <a:endParaRPr lang="fr-FR"/>
          </a:p>
        </p:txBody>
      </p:sp>
    </p:spTree>
    <p:extLst>
      <p:ext uri="{BB962C8B-B14F-4D97-AF65-F5344CB8AC3E}">
        <p14:creationId xmlns:p14="http://schemas.microsoft.com/office/powerpoint/2010/main" val="2033957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lumMod val="50000"/>
                  </a:schemeClr>
                </a:solidFill>
                <a:effectLst/>
                <a:latin typeface="+mn-lt"/>
                <a:ea typeface="+mn-ea"/>
                <a:cs typeface="+mn-cs"/>
              </a:rPr>
              <a:t>une première représentation sous forme de graphe. Ici, simplement pour montrer la construction itérative : le point de départ c’est bien une collecte de projets </a:t>
            </a:r>
            <a:r>
              <a:rPr lang="fr-FR" sz="1200" kern="1200" dirty="0" err="1" smtClean="0">
                <a:solidFill>
                  <a:schemeClr val="tx1">
                    <a:lumMod val="50000"/>
                  </a:schemeClr>
                </a:solidFill>
                <a:effectLst/>
                <a:latin typeface="+mn-lt"/>
                <a:ea typeface="+mn-ea"/>
                <a:cs typeface="+mn-cs"/>
              </a:rPr>
              <a:t>urbact</a:t>
            </a:r>
            <a:r>
              <a:rPr lang="fr-FR" sz="1200" kern="1200" dirty="0" smtClean="0">
                <a:solidFill>
                  <a:schemeClr val="tx1">
                    <a:lumMod val="50000"/>
                  </a:schemeClr>
                </a:solidFill>
                <a:effectLst/>
                <a:latin typeface="+mn-lt"/>
                <a:ea typeface="+mn-ea"/>
                <a:cs typeface="+mn-cs"/>
              </a:rPr>
              <a:t> et les villes participantes donc graphe bipartite Ville- Réseau</a:t>
            </a:r>
          </a:p>
          <a:p>
            <a:endParaRPr lang="fr-FR" sz="1200" b="1" i="1" kern="1200" dirty="0" smtClean="0">
              <a:solidFill>
                <a:schemeClr val="tx1">
                  <a:lumMod val="50000"/>
                </a:schemeClr>
              </a:solidFill>
              <a:effectLst/>
              <a:latin typeface="+mn-lt"/>
              <a:ea typeface="+mn-ea"/>
              <a:cs typeface="+mn-cs"/>
            </a:endParaRPr>
          </a:p>
          <a:p>
            <a:r>
              <a:rPr lang="fr-FR" sz="1200" b="1" i="1" kern="1200" dirty="0" smtClean="0">
                <a:solidFill>
                  <a:schemeClr val="tx1">
                    <a:lumMod val="50000"/>
                  </a:schemeClr>
                </a:solidFill>
                <a:effectLst/>
                <a:latin typeface="+mn-lt"/>
                <a:ea typeface="+mn-ea"/>
                <a:cs typeface="+mn-cs"/>
              </a:rPr>
              <a:t>Graphe </a:t>
            </a:r>
            <a:r>
              <a:rPr lang="fr-FR" sz="1200" b="1" i="1" kern="1200" dirty="0" err="1" smtClean="0">
                <a:solidFill>
                  <a:schemeClr val="tx1">
                    <a:lumMod val="50000"/>
                  </a:schemeClr>
                </a:solidFill>
                <a:effectLst/>
                <a:latin typeface="+mn-lt"/>
                <a:ea typeface="+mn-ea"/>
                <a:cs typeface="+mn-cs"/>
              </a:rPr>
              <a:t>Cities</a:t>
            </a:r>
            <a:r>
              <a:rPr lang="fr-FR" sz="1200" b="1" i="1" kern="1200" dirty="0" smtClean="0">
                <a:solidFill>
                  <a:schemeClr val="tx1">
                    <a:lumMod val="50000"/>
                  </a:schemeClr>
                </a:solidFill>
                <a:effectLst/>
                <a:latin typeface="+mn-lt"/>
                <a:ea typeface="+mn-ea"/>
                <a:cs typeface="+mn-cs"/>
              </a:rPr>
              <a:t>-Network </a:t>
            </a:r>
            <a:r>
              <a:rPr lang="fr-FR" sz="1200" kern="1200" dirty="0" smtClean="0">
                <a:solidFill>
                  <a:schemeClr val="tx1">
                    <a:lumMod val="50000"/>
                  </a:schemeClr>
                </a:solidFill>
                <a:effectLst/>
                <a:latin typeface="+mn-lt"/>
                <a:ea typeface="+mn-ea"/>
                <a:cs typeface="+mn-cs"/>
              </a:rPr>
              <a:t>: graphe est </a:t>
            </a:r>
            <a:r>
              <a:rPr lang="fr-FR" sz="1200" i="1" kern="1200" dirty="0" smtClean="0">
                <a:solidFill>
                  <a:schemeClr val="tx1">
                    <a:lumMod val="50000"/>
                  </a:schemeClr>
                </a:solidFill>
                <a:effectLst/>
                <a:latin typeface="+mn-lt"/>
                <a:ea typeface="+mn-ea"/>
                <a:cs typeface="+mn-cs"/>
              </a:rPr>
              <a:t>connexe</a:t>
            </a:r>
            <a:r>
              <a:rPr lang="fr-FR" sz="1200" kern="1200" dirty="0" smtClean="0">
                <a:solidFill>
                  <a:schemeClr val="tx1">
                    <a:lumMod val="50000"/>
                  </a:schemeClr>
                </a:solidFill>
                <a:effectLst/>
                <a:latin typeface="+mn-lt"/>
                <a:ea typeface="+mn-ea"/>
                <a:cs typeface="+mn-cs"/>
              </a:rPr>
              <a:t> (information importante = effet de contrainte dans la composition des villes participantes ? Pas d’information sur ce point en entretien mais peut-être une règle tacite : toujours une ville qui a déjà participé pour un nouveau projet ? =&gt; importance de la dimension temporelle). Ici premier biais : le lien représente l’appartenance à un réseau (structure un peu artificielle) =&gt; sens mobilisation d’acteurs à une autre échelle (celle du gouvernement urbains) : création de l’URBACT Local Group</a:t>
            </a:r>
          </a:p>
          <a:p>
            <a:endParaRPr lang="fr-FR" dirty="0"/>
          </a:p>
        </p:txBody>
      </p:sp>
      <p:sp>
        <p:nvSpPr>
          <p:cNvPr id="4" name="Espace réservé du numéro de diapositive 3"/>
          <p:cNvSpPr>
            <a:spLocks noGrp="1"/>
          </p:cNvSpPr>
          <p:nvPr>
            <p:ph type="sldNum" sz="quarter" idx="10"/>
          </p:nvPr>
        </p:nvSpPr>
        <p:spPr/>
        <p:txBody>
          <a:bodyPr/>
          <a:lstStyle/>
          <a:p>
            <a:fld id="{69C971FF-EF28-4195-A575-329446EFAA55}" type="slidenum">
              <a:rPr lang="fr-FR" smtClean="0"/>
              <a:t>34</a:t>
            </a:fld>
            <a:endParaRPr lang="fr-FR"/>
          </a:p>
        </p:txBody>
      </p:sp>
    </p:spTree>
    <p:extLst>
      <p:ext uri="{BB962C8B-B14F-4D97-AF65-F5344CB8AC3E}">
        <p14:creationId xmlns:p14="http://schemas.microsoft.com/office/powerpoint/2010/main" val="2287516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sz="1200" dirty="0" smtClean="0">
                <a:effectLst/>
                <a:latin typeface="Times New Roman" panose="02020603050405020304" pitchFamily="18" charset="0"/>
                <a:ea typeface="Times New Roman" panose="02020603050405020304" pitchFamily="18" charset="0"/>
              </a:rPr>
              <a:t>On crée le graphe City-City. Les liens vers en même projet se transforment en liens entre villes. </a:t>
            </a:r>
          </a:p>
          <a:p>
            <a:pPr algn="just"/>
            <a:r>
              <a:rPr lang="fr-FR" sz="1200" i="1" dirty="0" smtClean="0">
                <a:effectLst/>
                <a:latin typeface="Times New Roman" panose="02020603050405020304" pitchFamily="18" charset="0"/>
                <a:ea typeface="Times New Roman" panose="02020603050405020304" pitchFamily="18" charset="0"/>
              </a:rPr>
              <a:t>Sens</a:t>
            </a:r>
            <a:r>
              <a:rPr lang="fr-FR" sz="1200" dirty="0" smtClean="0">
                <a:effectLst/>
                <a:latin typeface="Times New Roman" panose="02020603050405020304" pitchFamily="18" charset="0"/>
                <a:ea typeface="Times New Roman" panose="02020603050405020304" pitchFamily="18" charset="0"/>
              </a:rPr>
              <a:t> du lien : Non dirigé. Représente près d’une dizaine de rencontres sur la période (3 ou 4 ans) qui tiennent place dans les différentes villes participantes. Personnes impliquées des coordinateurs (fonctionnaires municipaux) et parfois les maires (enquêtes de terrain nécessaires). Production de documents </a:t>
            </a:r>
          </a:p>
          <a:p>
            <a:pPr algn="just"/>
            <a:r>
              <a:rPr lang="fr-FR" sz="1200" dirty="0" smtClean="0">
                <a:effectLst/>
                <a:latin typeface="Times New Roman" panose="02020603050405020304" pitchFamily="18" charset="0"/>
                <a:ea typeface="Times New Roman" panose="02020603050405020304" pitchFamily="18" charset="0"/>
              </a:rPr>
              <a:t>Ici : ajout des populations au niveau LAU (ce qui explique les anomalies avec Paris), mais donne une première idée d’une hiérarchisation. Au centre : les villes les plus connectés, on retrouve les grandes villes (et beaucoup ont des statuts de capitale ou au moins de chef-lieu). Le degré : résume l’information sur le nb de participations à des projets mais aussi la diversité des villes avec lesquelles on coopère. </a:t>
            </a:r>
          </a:p>
          <a:p>
            <a:pPr marL="449580"/>
            <a:r>
              <a:rPr lang="fr-FR" sz="1200" dirty="0" smtClean="0">
                <a:effectLst/>
                <a:latin typeface="Times New Roman" panose="02020603050405020304" pitchFamily="18" charset="0"/>
                <a:ea typeface="Times New Roman" panose="02020603050405020304" pitchFamily="18" charset="0"/>
              </a:rPr>
              <a:t>	que signifie la centralité (degré : exemple de Riga =&gt; très liée au nb de projets) pour les villes des réseaux URBACT =&gt; politique opportuniste ? Hiérarchie symbolique (ville modèle ? car connecte des villes très différentes sur plusieurs thématiques) ? </a:t>
            </a:r>
          </a:p>
          <a:p>
            <a:pPr marL="449580"/>
            <a:endParaRPr lang="fr-FR" sz="1200" dirty="0" smtClean="0">
              <a:effectLst/>
              <a:latin typeface="Times New Roman" panose="02020603050405020304" pitchFamily="18" charset="0"/>
              <a:ea typeface="Times New Roman" panose="02020603050405020304" pitchFamily="18" charset="0"/>
            </a:endParaRPr>
          </a:p>
          <a:p>
            <a:pPr marL="449580"/>
            <a:r>
              <a:rPr lang="fr-FR" sz="1200" dirty="0" smtClean="0">
                <a:effectLst/>
                <a:latin typeface="Times New Roman" panose="02020603050405020304" pitchFamily="18" charset="0"/>
                <a:ea typeface="Times New Roman" panose="02020603050405020304" pitchFamily="18" charset="0"/>
              </a:rPr>
              <a:t>Limite</a:t>
            </a:r>
            <a:r>
              <a:rPr lang="fr-FR" sz="1200" baseline="0" dirty="0" smtClean="0">
                <a:effectLst/>
                <a:latin typeface="Times New Roman" panose="02020603050405020304" pitchFamily="18" charset="0"/>
                <a:ea typeface="Times New Roman" panose="02020603050405020304" pitchFamily="18" charset="0"/>
              </a:rPr>
              <a:t> du graphe villes-villes non dirigé : effet de structures (les cliques naturelles)</a:t>
            </a:r>
          </a:p>
          <a:p>
            <a:pPr marL="449580"/>
            <a:r>
              <a:rPr lang="fr-FR" sz="1200" baseline="0" dirty="0" smtClean="0">
                <a:effectLst/>
                <a:latin typeface="Times New Roman" panose="02020603050405020304" pitchFamily="18" charset="0"/>
                <a:ea typeface="Times New Roman" panose="02020603050405020304" pitchFamily="18" charset="0"/>
              </a:rPr>
              <a:t>Transition : le rôle du Lead Partner</a:t>
            </a:r>
            <a:endParaRPr lang="fr-FR" sz="1200" dirty="0" smtClean="0">
              <a:effectLst/>
              <a:latin typeface="Times New Roman" panose="02020603050405020304" pitchFamily="18" charset="0"/>
              <a:ea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lgn="r" defTabSz="914400">
              <a:buNone/>
            </a:pPr>
            <a:fld id="{3A2CC701-D80A-463B-8415-A85485312088}" type="slidenum">
              <a:rPr lang="en-US" sz="1200" b="0" i="0">
                <a:latin typeface="Century Gothic"/>
                <a:ea typeface="+mn-ea"/>
                <a:cs typeface="+mn-cs"/>
              </a:rPr>
              <a:t>35</a:t>
            </a:fld>
            <a:endParaRPr lang="en-US" sz="1200" b="0" i="0">
              <a:latin typeface="Century Gothic"/>
              <a:ea typeface="+mn-ea"/>
              <a:cs typeface="+mn-cs"/>
            </a:endParaRPr>
          </a:p>
        </p:txBody>
      </p:sp>
    </p:spTree>
    <p:extLst>
      <p:ext uri="{BB962C8B-B14F-4D97-AF65-F5344CB8AC3E}">
        <p14:creationId xmlns:p14="http://schemas.microsoft.com/office/powerpoint/2010/main" val="1796388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lumMod val="50000"/>
                  </a:schemeClr>
                </a:solidFill>
                <a:effectLst/>
                <a:latin typeface="+mn-lt"/>
                <a:ea typeface="+mn-ea"/>
                <a:cs typeface="+mn-cs"/>
              </a:rPr>
              <a:t>Ne pas en rester à un graphe ville-ville. Rôle des </a:t>
            </a:r>
            <a:r>
              <a:rPr lang="fr-FR" sz="1200" i="1" kern="1200" dirty="0" smtClean="0">
                <a:solidFill>
                  <a:schemeClr val="tx1">
                    <a:lumMod val="50000"/>
                  </a:schemeClr>
                </a:solidFill>
                <a:effectLst/>
                <a:latin typeface="+mn-lt"/>
                <a:ea typeface="+mn-ea"/>
                <a:cs typeface="+mn-cs"/>
              </a:rPr>
              <a:t>lead </a:t>
            </a:r>
            <a:r>
              <a:rPr lang="fr-FR" sz="1200" i="1" kern="1200" dirty="0" err="1" smtClean="0">
                <a:solidFill>
                  <a:schemeClr val="tx1">
                    <a:lumMod val="50000"/>
                  </a:schemeClr>
                </a:solidFill>
                <a:effectLst/>
                <a:latin typeface="+mn-lt"/>
                <a:ea typeface="+mn-ea"/>
                <a:cs typeface="+mn-cs"/>
              </a:rPr>
              <a:t>partner</a:t>
            </a:r>
            <a:r>
              <a:rPr lang="fr-FR" sz="1200" i="1" kern="1200" dirty="0" smtClean="0">
                <a:solidFill>
                  <a:schemeClr val="tx1">
                    <a:lumMod val="50000"/>
                  </a:schemeClr>
                </a:solidFill>
                <a:effectLst/>
                <a:latin typeface="+mn-lt"/>
                <a:ea typeface="+mn-ea"/>
                <a:cs typeface="+mn-cs"/>
              </a:rPr>
              <a:t> </a:t>
            </a:r>
            <a:r>
              <a:rPr lang="fr-FR" sz="1200" kern="1200" dirty="0" smtClean="0">
                <a:solidFill>
                  <a:schemeClr val="tx1">
                    <a:lumMod val="50000"/>
                  </a:schemeClr>
                </a:solidFill>
                <a:effectLst/>
                <a:latin typeface="+mn-lt"/>
                <a:ea typeface="+mn-ea"/>
                <a:cs typeface="+mn-cs"/>
              </a:rPr>
              <a:t>: ville propose le projet et qui « sélectionne » les villes </a:t>
            </a:r>
            <a:r>
              <a:rPr lang="fr-FR" sz="1200" i="1" kern="1200" dirty="0" err="1" smtClean="0">
                <a:solidFill>
                  <a:schemeClr val="tx1">
                    <a:lumMod val="50000"/>
                  </a:schemeClr>
                </a:solidFill>
                <a:effectLst/>
                <a:latin typeface="+mn-lt"/>
                <a:ea typeface="+mn-ea"/>
                <a:cs typeface="+mn-cs"/>
              </a:rPr>
              <a:t>partner</a:t>
            </a:r>
            <a:r>
              <a:rPr lang="fr-FR" sz="1200" kern="1200" dirty="0" smtClean="0">
                <a:solidFill>
                  <a:schemeClr val="tx1">
                    <a:lumMod val="50000"/>
                  </a:schemeClr>
                </a:solidFill>
                <a:effectLst/>
                <a:latin typeface="+mn-lt"/>
                <a:ea typeface="+mn-ea"/>
                <a:cs typeface="+mn-cs"/>
              </a:rPr>
              <a:t>. Un graphe orienté cette fois-ci.  Deux informations sur la carte. Changement de regard. Hiérarchisation dans les rôles. Basculement à l’ouest et au Sud</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lumMod val="50000"/>
                  </a:schemeClr>
                </a:solidFill>
                <a:effectLst/>
                <a:latin typeface="+mn-lt"/>
                <a:ea typeface="+mn-ea"/>
                <a:cs typeface="+mn-cs"/>
              </a:rPr>
              <a:t>Exemple de Dantzig : en tant</a:t>
            </a:r>
            <a:r>
              <a:rPr lang="fr-FR" sz="1200" kern="1200" baseline="0" dirty="0" smtClean="0">
                <a:solidFill>
                  <a:schemeClr val="tx1">
                    <a:lumMod val="50000"/>
                  </a:schemeClr>
                </a:solidFill>
                <a:effectLst/>
                <a:latin typeface="+mn-lt"/>
                <a:ea typeface="+mn-ea"/>
                <a:cs typeface="+mn-cs"/>
              </a:rPr>
              <a:t> que Partner pendant 3 projets puis Lead Partner : Apprentissage collectif ? </a:t>
            </a:r>
            <a:endParaRPr lang="fr-FR" sz="1200" kern="1200" dirty="0" smtClean="0">
              <a:solidFill>
                <a:schemeClr val="tx1">
                  <a:lumMod val="50000"/>
                </a:schemeClr>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69C971FF-EF28-4195-A575-329446EFAA55}" type="slidenum">
              <a:rPr lang="fr-FR" smtClean="0"/>
              <a:t>36</a:t>
            </a:fld>
            <a:endParaRPr lang="fr-FR"/>
          </a:p>
        </p:txBody>
      </p:sp>
    </p:spTree>
    <p:extLst>
      <p:ext uri="{BB962C8B-B14F-4D97-AF65-F5344CB8AC3E}">
        <p14:creationId xmlns:p14="http://schemas.microsoft.com/office/powerpoint/2010/main" val="10898717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8DAEC444-603B-4F09-9A06-5917518DD901}" type="slidenum">
              <a:rPr lang="fr-FR" noProof="0" smtClean="0"/>
              <a:t>37</a:t>
            </a:fld>
            <a:endParaRPr lang="fr-FR" noProof="0" dirty="0"/>
          </a:p>
        </p:txBody>
      </p:sp>
      <p:sp>
        <p:nvSpPr>
          <p:cNvPr id="5" name="Espace réservé de l'en-tête 4"/>
          <p:cNvSpPr>
            <a:spLocks noGrp="1"/>
          </p:cNvSpPr>
          <p:nvPr>
            <p:ph type="hdr" sz="quarter" idx="11"/>
          </p:nvPr>
        </p:nvSpPr>
        <p:spPr/>
        <p:txBody>
          <a:bodyPr/>
          <a:lstStyle/>
          <a:p>
            <a:endParaRPr lang="fr-FR"/>
          </a:p>
        </p:txBody>
      </p:sp>
    </p:spTree>
    <p:extLst>
      <p:ext uri="{BB962C8B-B14F-4D97-AF65-F5344CB8AC3E}">
        <p14:creationId xmlns:p14="http://schemas.microsoft.com/office/powerpoint/2010/main" val="969711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7DBEFB6D-367E-4C25-963D-E435716D2D76}" type="slidenum">
              <a:rPr lang="fr-FR" smtClean="0"/>
              <a:t>38</a:t>
            </a:fld>
            <a:endParaRPr lang="fr-FR"/>
          </a:p>
        </p:txBody>
      </p:sp>
    </p:spTree>
    <p:extLst>
      <p:ext uri="{BB962C8B-B14F-4D97-AF65-F5344CB8AC3E}">
        <p14:creationId xmlns:p14="http://schemas.microsoft.com/office/powerpoint/2010/main" val="13265086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7DBEFB6D-367E-4C25-963D-E435716D2D76}" type="slidenum">
              <a:rPr lang="fr-FR" smtClean="0"/>
              <a:t>39</a:t>
            </a:fld>
            <a:endParaRPr lang="fr-FR"/>
          </a:p>
        </p:txBody>
      </p:sp>
    </p:spTree>
    <p:extLst>
      <p:ext uri="{BB962C8B-B14F-4D97-AF65-F5344CB8AC3E}">
        <p14:creationId xmlns:p14="http://schemas.microsoft.com/office/powerpoint/2010/main" val="1681584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Précision : échelle locale, politique locale. </a:t>
            </a:r>
          </a:p>
          <a:p>
            <a:endParaRPr lang="fr-FR" dirty="0" smtClean="0"/>
          </a:p>
          <a:p>
            <a:pPr marL="171450" indent="-171450">
              <a:buFont typeface="Arial" panose="020B0604020202020204" pitchFamily="34" charset="0"/>
              <a:buChar char="•"/>
            </a:pPr>
            <a:r>
              <a:rPr lang="fr-FR" dirty="0" smtClean="0"/>
              <a:t>Mise en récit</a:t>
            </a:r>
            <a:r>
              <a:rPr lang="fr-FR" baseline="0" dirty="0" smtClean="0"/>
              <a:t> : un certain nombre d’ouvrages (exemple : Matthieu </a:t>
            </a:r>
            <a:r>
              <a:rPr lang="fr-FR" baseline="0" dirty="0" err="1" smtClean="0"/>
              <a:t>Rivat</a:t>
            </a:r>
            <a:r>
              <a:rPr lang="fr-FR" baseline="0" dirty="0" smtClean="0"/>
              <a:t>) </a:t>
            </a:r>
          </a:p>
          <a:p>
            <a:pPr marL="171450" indent="-171450">
              <a:buFont typeface="Arial" panose="020B0604020202020204" pitchFamily="34" charset="0"/>
              <a:buChar char="•"/>
            </a:pPr>
            <a:r>
              <a:rPr lang="fr-FR" baseline="0" dirty="0" smtClean="0"/>
              <a:t>Documents presque programmatiques : Barber (</a:t>
            </a:r>
            <a:r>
              <a:rPr lang="fr-FR" sz="1200" kern="1200" dirty="0" smtClean="0">
                <a:solidFill>
                  <a:schemeClr val="tx1"/>
                </a:solidFill>
                <a:effectLst/>
                <a:latin typeface="+mn-lt"/>
                <a:ea typeface="+mn-ea"/>
                <a:cs typeface="+mn-cs"/>
              </a:rPr>
              <a:t>son livre sert de manifeste pour une la création d’une structure le </a:t>
            </a:r>
            <a:r>
              <a:rPr lang="fr-FR" sz="1200" i="1" kern="1200" dirty="0" smtClean="0">
                <a:solidFill>
                  <a:schemeClr val="tx1"/>
                </a:solidFill>
                <a:effectLst/>
                <a:latin typeface="+mn-lt"/>
                <a:ea typeface="+mn-ea"/>
                <a:cs typeface="+mn-cs"/>
              </a:rPr>
              <a:t>Global </a:t>
            </a:r>
            <a:r>
              <a:rPr lang="fr-FR" sz="1200" i="1" kern="1200" dirty="0" err="1" smtClean="0">
                <a:solidFill>
                  <a:schemeClr val="tx1"/>
                </a:solidFill>
                <a:effectLst/>
                <a:latin typeface="+mn-lt"/>
                <a:ea typeface="+mn-ea"/>
                <a:cs typeface="+mn-cs"/>
              </a:rPr>
              <a:t>Parliament</a:t>
            </a:r>
            <a:r>
              <a:rPr lang="fr-FR" sz="1200" i="1" kern="1200" dirty="0" smtClean="0">
                <a:solidFill>
                  <a:schemeClr val="tx1"/>
                </a:solidFill>
                <a:effectLst/>
                <a:latin typeface="+mn-lt"/>
                <a:ea typeface="+mn-ea"/>
                <a:cs typeface="+mn-cs"/>
              </a:rPr>
              <a:t> of </a:t>
            </a:r>
            <a:r>
              <a:rPr lang="fr-FR" sz="1200" i="1" kern="1200" dirty="0" err="1" smtClean="0">
                <a:solidFill>
                  <a:schemeClr val="tx1"/>
                </a:solidFill>
                <a:effectLst/>
                <a:latin typeface="+mn-lt"/>
                <a:ea typeface="+mn-ea"/>
                <a:cs typeface="+mn-cs"/>
              </a:rPr>
              <a:t>Mayors</a:t>
            </a:r>
            <a:r>
              <a:rPr lang="fr-FR" sz="1200" i="1" kern="1200" dirty="0" smtClean="0">
                <a:solidFill>
                  <a:schemeClr val="tx1"/>
                </a:solidFill>
                <a:effectLst/>
                <a:latin typeface="+mn-lt"/>
                <a:ea typeface="+mn-ea"/>
                <a:cs typeface="+mn-cs"/>
              </a:rPr>
              <a:t>)</a:t>
            </a:r>
            <a:endParaRPr lang="fr-FR" baseline="0" dirty="0" smtClean="0"/>
          </a:p>
          <a:p>
            <a:pPr marL="171450" indent="-171450">
              <a:buFont typeface="Arial" panose="020B0604020202020204" pitchFamily="34" charset="0"/>
              <a:buChar char="•"/>
            </a:pPr>
            <a:r>
              <a:rPr lang="fr-FR" baseline="0" dirty="0" smtClean="0"/>
              <a:t>Expertise (on pourra en discuter après mais le rôle des « experts » est structurant et intéressant à étudier) : Tim Campbell. Smart City; Learning City. </a:t>
            </a:r>
            <a:r>
              <a:rPr lang="fr-FR" sz="1200" kern="1200" baseline="0" dirty="0" smtClean="0">
                <a:solidFill>
                  <a:schemeClr val="tx1"/>
                </a:solidFill>
                <a:effectLst/>
                <a:latin typeface="+mn-lt"/>
                <a:ea typeface="+mn-ea"/>
                <a:cs typeface="+mn-cs"/>
              </a:rPr>
              <a:t>C</a:t>
            </a:r>
            <a:r>
              <a:rPr lang="fr-FR" sz="1200" kern="1200" dirty="0" smtClean="0">
                <a:solidFill>
                  <a:schemeClr val="tx1"/>
                </a:solidFill>
                <a:effectLst/>
                <a:latin typeface="+mn-lt"/>
                <a:ea typeface="+mn-ea"/>
                <a:cs typeface="+mn-cs"/>
              </a:rPr>
              <a:t>ontextes de new </a:t>
            </a:r>
            <a:r>
              <a:rPr lang="fr-FR" sz="1200" kern="1200" dirty="0" err="1" smtClean="0">
                <a:solidFill>
                  <a:schemeClr val="tx1"/>
                </a:solidFill>
                <a:effectLst/>
                <a:latin typeface="+mn-lt"/>
                <a:ea typeface="+mn-ea"/>
                <a:cs typeface="+mn-cs"/>
              </a:rPr>
              <a:t>economy</a:t>
            </a:r>
            <a:r>
              <a:rPr lang="fr-FR" sz="1200" kern="1200" dirty="0" smtClean="0">
                <a:solidFill>
                  <a:schemeClr val="tx1"/>
                </a:solidFill>
                <a:effectLst/>
                <a:latin typeface="+mn-lt"/>
                <a:ea typeface="+mn-ea"/>
                <a:cs typeface="+mn-cs"/>
              </a:rPr>
              <a:t> (post fordiste / Cultural-cognitive </a:t>
            </a:r>
            <a:r>
              <a:rPr lang="fr-FR" sz="1200" kern="1200" dirty="0" err="1" smtClean="0">
                <a:solidFill>
                  <a:schemeClr val="tx1"/>
                </a:solidFill>
                <a:effectLst/>
                <a:latin typeface="+mn-lt"/>
                <a:ea typeface="+mn-ea"/>
                <a:cs typeface="+mn-cs"/>
              </a:rPr>
              <a:t>economy</a:t>
            </a:r>
            <a:r>
              <a:rPr lang="fr-FR" sz="1200" kern="1200" dirty="0" smtClean="0">
                <a:solidFill>
                  <a:schemeClr val="tx1"/>
                </a:solidFill>
                <a:effectLst/>
                <a:latin typeface="+mn-lt"/>
                <a:ea typeface="+mn-ea"/>
                <a:cs typeface="+mn-cs"/>
              </a:rPr>
              <a:t>). Une rhétorique de la « </a:t>
            </a:r>
            <a:r>
              <a:rPr lang="fr-FR" sz="1200" kern="1200" dirty="0" err="1" smtClean="0">
                <a:solidFill>
                  <a:schemeClr val="tx1"/>
                </a:solidFill>
                <a:effectLst/>
                <a:latin typeface="+mn-lt"/>
                <a:ea typeface="+mn-ea"/>
                <a:cs typeface="+mn-cs"/>
              </a:rPr>
              <a:t>coopétition</a:t>
            </a:r>
            <a:r>
              <a:rPr lang="fr-FR" sz="1200" kern="1200" dirty="0" smtClean="0">
                <a:solidFill>
                  <a:schemeClr val="tx1"/>
                </a:solidFill>
                <a:effectLst/>
                <a:latin typeface="+mn-lt"/>
                <a:ea typeface="+mn-ea"/>
                <a:cs typeface="+mn-cs"/>
              </a:rPr>
              <a:t> » dans le contexte de </a:t>
            </a:r>
            <a:r>
              <a:rPr lang="fr-FR" sz="1200" kern="1200" dirty="0" err="1" smtClean="0">
                <a:solidFill>
                  <a:schemeClr val="tx1"/>
                </a:solidFill>
                <a:effectLst/>
                <a:latin typeface="+mn-lt"/>
                <a:ea typeface="+mn-ea"/>
                <a:cs typeface="+mn-cs"/>
              </a:rPr>
              <a:t>learning</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economy</a:t>
            </a:r>
            <a:r>
              <a:rPr lang="fr-FR" sz="1200" kern="1200" dirty="0" smtClean="0">
                <a:solidFill>
                  <a:schemeClr val="tx1"/>
                </a:solidFill>
                <a:effectLst/>
                <a:latin typeface="+mn-lt"/>
                <a:ea typeface="+mn-ea"/>
                <a:cs typeface="+mn-cs"/>
              </a:rPr>
              <a:t>.</a:t>
            </a:r>
            <a:endParaRPr lang="fr-FR" baseline="0" dirty="0" smtClean="0"/>
          </a:p>
          <a:p>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Utopies politiques (pas nouveaux)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stratégies de municipalités (</a:t>
            </a:r>
            <a:r>
              <a:rPr lang="fr-FR" baseline="0" dirty="0" err="1" smtClean="0"/>
              <a:t>Rasquera</a:t>
            </a:r>
            <a:r>
              <a:rPr lang="fr-FR" baseline="0" dirty="0" smtClean="0"/>
              <a:t> en Catalogne, plantation de cannabis) après la crise.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Associée à l’idée très en vogue de démocratie participative.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smtClean="0"/>
              <a:t>Support des utopies anticapitalistes aussi : </a:t>
            </a:r>
            <a:r>
              <a:rPr lang="fr-FR" baseline="0" dirty="0" err="1" smtClean="0"/>
              <a:t>Jerôme</a:t>
            </a:r>
            <a:r>
              <a:rPr lang="fr-FR" baseline="0" dirty="0" smtClean="0"/>
              <a:t> </a:t>
            </a:r>
            <a:r>
              <a:rPr lang="fr-FR" baseline="0" dirty="0" err="1" smtClean="0"/>
              <a:t>Baschet</a:t>
            </a:r>
            <a:r>
              <a:rPr lang="fr-FR" baseline="0" dirty="0" smtClean="0"/>
              <a:t> (Adieux au capitalisme : Autonomie, société du bien vivre et multiplicité des mondes)</a:t>
            </a:r>
          </a:p>
          <a:p>
            <a:endParaRPr lang="fr-FR" baseline="0" dirty="0" smtClean="0"/>
          </a:p>
          <a:p>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Ville (municipalité) : en tant qu’acteur collectif (cela laisse de côté la question de sa constitution), capacité de gouvernement de la société / et acteur privilégié dans un contexte de globalisation (interconnexion, articulation locale globale, gouvernance multi-niveaux)</a:t>
            </a:r>
          </a:p>
          <a:p>
            <a:endParaRPr lang="fr-FR" dirty="0" smtClean="0"/>
          </a:p>
          <a:p>
            <a:endParaRPr lang="fr-FR" dirty="0" smtClean="0"/>
          </a:p>
          <a:p>
            <a:r>
              <a:rPr lang="fr-FR" b="1" dirty="0" smtClean="0"/>
              <a:t>Transition</a:t>
            </a:r>
            <a:r>
              <a:rPr lang="fr-FR" dirty="0" smtClean="0"/>
              <a:t> : cette mise en valeur n’est</a:t>
            </a:r>
            <a:r>
              <a:rPr lang="fr-FR" baseline="0" dirty="0" smtClean="0"/>
              <a:t> pas toujours effectuée par la presse ou par les SHS, mais les villes se chargent elles-mêmes de communiquer sur leurs actions et aussi d’échanger entre elles directement. </a:t>
            </a:r>
          </a:p>
          <a:p>
            <a:endParaRPr lang="fr-FR" baseline="0" dirty="0" smtClean="0"/>
          </a:p>
          <a:p>
            <a:r>
              <a:rPr lang="fr-FR" baseline="0" dirty="0" smtClean="0"/>
              <a:t>En plus (à ne pas dire) : </a:t>
            </a:r>
          </a:p>
          <a:p>
            <a:r>
              <a:rPr lang="fr-FR" baseline="0" dirty="0" err="1" smtClean="0"/>
              <a:t>Rivat</a:t>
            </a:r>
            <a:r>
              <a:rPr lang="fr-FR" baseline="0" dirty="0" smtClean="0"/>
              <a:t> : </a:t>
            </a:r>
          </a:p>
          <a:p>
            <a:pPr marL="628650" lvl="1" indent="-171450">
              <a:buFont typeface="Arial" panose="020B0604020202020204" pitchFamily="34" charset="0"/>
              <a:buChar char="•"/>
            </a:pPr>
            <a:r>
              <a:rPr lang="fr-FR" baseline="0" dirty="0" smtClean="0"/>
              <a:t>Puy Saint André (Hautes-Alpes à côté de Briançon) , énergies </a:t>
            </a:r>
            <a:r>
              <a:rPr lang="fr-FR" baseline="0" dirty="0" err="1" smtClean="0"/>
              <a:t>renouvellables</a:t>
            </a:r>
            <a:r>
              <a:rPr lang="fr-FR" baseline="0" dirty="0" smtClean="0"/>
              <a:t> / collectes des déchets</a:t>
            </a:r>
          </a:p>
          <a:p>
            <a:pPr marL="628650" lvl="1" indent="-171450">
              <a:buFont typeface="Arial" panose="020B0604020202020204" pitchFamily="34" charset="0"/>
              <a:buChar char="•"/>
            </a:pPr>
            <a:r>
              <a:rPr lang="fr-FR" baseline="0" dirty="0" err="1" smtClean="0"/>
              <a:t>Trémargat</a:t>
            </a:r>
            <a:r>
              <a:rPr lang="fr-FR" baseline="0" dirty="0" smtClean="0"/>
              <a:t> (Côtes d’Armor) , installation de jeunes paysans</a:t>
            </a:r>
          </a:p>
          <a:p>
            <a:pPr marL="628650" lvl="1" indent="-171450">
              <a:buFont typeface="Arial" panose="020B0604020202020204" pitchFamily="34" charset="0"/>
              <a:buChar char="•"/>
            </a:pPr>
            <a:r>
              <a:rPr lang="fr-FR" baseline="0" dirty="0" smtClean="0"/>
              <a:t>Ungersheim (Haut-Rhin, proche Mulhouse), monnaie locale, habitat groupé</a:t>
            </a:r>
          </a:p>
          <a:p>
            <a:pPr marL="628650" lvl="1" indent="-171450">
              <a:buFont typeface="Arial" panose="020B0604020202020204" pitchFamily="34" charset="0"/>
              <a:buChar char="•"/>
            </a:pPr>
            <a:r>
              <a:rPr lang="fr-FR" baseline="0" dirty="0" smtClean="0"/>
              <a:t>Loos-en-Gohelle (Pas de Calais, proche Lens), participation citoyenne, précarité </a:t>
            </a:r>
            <a:r>
              <a:rPr lang="fr-FR" baseline="0" dirty="0" err="1" smtClean="0"/>
              <a:t>energétique</a:t>
            </a:r>
            <a:r>
              <a:rPr lang="fr-FR" baseline="0" dirty="0" smtClean="0"/>
              <a:t> et </a:t>
            </a:r>
            <a:r>
              <a:rPr lang="fr-FR" baseline="0" dirty="0" err="1" smtClean="0"/>
              <a:t>renovation</a:t>
            </a:r>
            <a:r>
              <a:rPr lang="fr-FR" baseline="0" dirty="0" smtClean="0"/>
              <a:t> de l’habitat</a:t>
            </a:r>
          </a:p>
          <a:p>
            <a:pPr marL="628650" lvl="1" indent="-171450">
              <a:buFont typeface="Arial" panose="020B0604020202020204" pitchFamily="34" charset="0"/>
              <a:buChar char="•"/>
            </a:pPr>
            <a:r>
              <a:rPr lang="fr-FR" baseline="0" dirty="0" smtClean="0"/>
              <a:t>Grenoble : jardins partagés, espaces publics</a:t>
            </a:r>
          </a:p>
          <a:p>
            <a:pPr marL="628650" lvl="1" indent="-171450">
              <a:buFont typeface="Arial" panose="020B0604020202020204" pitchFamily="34" charset="0"/>
              <a:buChar char="•"/>
            </a:pPr>
            <a:r>
              <a:rPr lang="fr-FR" baseline="0" dirty="0" smtClean="0"/>
              <a:t>Paris : Jardin partagé le bois Dormoy, atelier d’’architecture autogérée </a:t>
            </a:r>
          </a:p>
          <a:p>
            <a:pPr marL="628650" lvl="1" indent="-171450">
              <a:buFont typeface="Arial" panose="020B0604020202020204" pitchFamily="34" charset="0"/>
              <a:buChar char="•"/>
            </a:pPr>
            <a:endParaRPr lang="fr-FR" baseline="0" dirty="0" smtClean="0"/>
          </a:p>
          <a:p>
            <a:pPr marL="0" lvl="0" indent="0">
              <a:buFont typeface="Arial" panose="020B0604020202020204" pitchFamily="34" charset="0"/>
              <a:buNone/>
            </a:pPr>
            <a:r>
              <a:rPr lang="fr-FR" baseline="0" dirty="0" smtClean="0"/>
              <a:t>Barber (il fait des profils de maires) : </a:t>
            </a:r>
          </a:p>
          <a:p>
            <a:pPr marL="628650" lvl="1" indent="-171450">
              <a:buFont typeface="Arial" panose="020B0604020202020204" pitchFamily="34" charset="0"/>
              <a:buChar char="•"/>
            </a:pPr>
            <a:r>
              <a:rPr lang="fr-FR" baseline="0" dirty="0" smtClean="0"/>
              <a:t>New York (Michael Bloomberg)</a:t>
            </a:r>
          </a:p>
          <a:p>
            <a:pPr marL="628650" lvl="1" indent="-171450">
              <a:buFont typeface="Arial" panose="020B0604020202020204" pitchFamily="34" charset="0"/>
              <a:buChar char="•"/>
            </a:pPr>
            <a:r>
              <a:rPr lang="fr-FR" baseline="0" dirty="0" smtClean="0"/>
              <a:t>Palerme (</a:t>
            </a:r>
            <a:r>
              <a:rPr lang="fr-FR" baseline="0" dirty="0" err="1" smtClean="0"/>
              <a:t>Leoluca</a:t>
            </a:r>
            <a:r>
              <a:rPr lang="fr-FR" baseline="0" dirty="0" smtClean="0"/>
              <a:t> Orlando)</a:t>
            </a:r>
          </a:p>
          <a:p>
            <a:pPr marL="628650" lvl="1" indent="-171450">
              <a:buFont typeface="Arial" panose="020B0604020202020204" pitchFamily="34" charset="0"/>
              <a:buChar char="•"/>
            </a:pPr>
            <a:r>
              <a:rPr lang="fr-FR" baseline="0" dirty="0" smtClean="0"/>
              <a:t>Londres (Boris Johnson) </a:t>
            </a:r>
          </a:p>
          <a:p>
            <a:pPr marL="628650" lvl="1" indent="-171450">
              <a:buFont typeface="Arial" panose="020B0604020202020204" pitchFamily="34" charset="0"/>
              <a:buChar char="•"/>
            </a:pPr>
            <a:r>
              <a:rPr lang="fr-FR" baseline="0" dirty="0" smtClean="0"/>
              <a:t>Stuttgart</a:t>
            </a:r>
          </a:p>
          <a:p>
            <a:pPr marL="628650" lvl="1" indent="-171450">
              <a:buFont typeface="Arial" panose="020B0604020202020204" pitchFamily="34" charset="0"/>
              <a:buChar char="•"/>
            </a:pPr>
            <a:r>
              <a:rPr lang="fr-FR" baseline="0" dirty="0" smtClean="0"/>
              <a:t>Delhi, Moscou, Lagos, </a:t>
            </a:r>
            <a:r>
              <a:rPr lang="fr-FR" baseline="0" dirty="0" err="1" smtClean="0"/>
              <a:t>Jerusalem</a:t>
            </a:r>
            <a:r>
              <a:rPr lang="fr-FR" baseline="0" dirty="0" smtClean="0"/>
              <a:t>, Bogota, Seoul </a:t>
            </a:r>
          </a:p>
          <a:p>
            <a:endParaRPr lang="fr-FR" dirty="0"/>
          </a:p>
        </p:txBody>
      </p:sp>
      <p:sp>
        <p:nvSpPr>
          <p:cNvPr id="4" name="Espace réservé de l'en-tête 3"/>
          <p:cNvSpPr>
            <a:spLocks noGrp="1"/>
          </p:cNvSpPr>
          <p:nvPr>
            <p:ph type="hd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7DBEFB6D-367E-4C25-963D-E435716D2D76}" type="slidenum">
              <a:rPr lang="fr-FR" smtClean="0"/>
              <a:t>4</a:t>
            </a:fld>
            <a:endParaRPr lang="fr-FR"/>
          </a:p>
        </p:txBody>
      </p:sp>
    </p:spTree>
    <p:extLst>
      <p:ext uri="{BB962C8B-B14F-4D97-AF65-F5344CB8AC3E}">
        <p14:creationId xmlns:p14="http://schemas.microsoft.com/office/powerpoint/2010/main" val="1350467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7DBEFB6D-367E-4C25-963D-E435716D2D76}" type="slidenum">
              <a:rPr lang="fr-FR" smtClean="0"/>
              <a:t>40</a:t>
            </a:fld>
            <a:endParaRPr lang="fr-FR"/>
          </a:p>
        </p:txBody>
      </p:sp>
    </p:spTree>
    <p:extLst>
      <p:ext uri="{BB962C8B-B14F-4D97-AF65-F5344CB8AC3E}">
        <p14:creationId xmlns:p14="http://schemas.microsoft.com/office/powerpoint/2010/main" val="33601806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7DBEFB6D-367E-4C25-963D-E435716D2D76}" type="slidenum">
              <a:rPr lang="fr-FR" smtClean="0"/>
              <a:t>41</a:t>
            </a:fld>
            <a:endParaRPr lang="fr-FR"/>
          </a:p>
        </p:txBody>
      </p:sp>
    </p:spTree>
    <p:extLst>
      <p:ext uri="{BB962C8B-B14F-4D97-AF65-F5344CB8AC3E}">
        <p14:creationId xmlns:p14="http://schemas.microsoft.com/office/powerpoint/2010/main" val="4164764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Des thèmes détectés par rapport au contenu des rapports. </a:t>
            </a:r>
          </a:p>
          <a:p>
            <a:r>
              <a:rPr lang="fr-FR" dirty="0" smtClean="0"/>
              <a:t>Faire émerge</a:t>
            </a:r>
            <a:r>
              <a:rPr lang="fr-FR" baseline="0" dirty="0" smtClean="0"/>
              <a:t>r ce qui compte et ce qui différencie bien les documents. </a:t>
            </a:r>
          </a:p>
          <a:p>
            <a:r>
              <a:rPr lang="fr-FR" baseline="0" dirty="0" smtClean="0"/>
              <a:t>Approche complémentaire par rapport aux mots clés définis par l’institution :</a:t>
            </a:r>
          </a:p>
          <a:p>
            <a:pPr marL="628650" lvl="1" indent="-171450">
              <a:buFont typeface="Arial" panose="020B0604020202020204" pitchFamily="34" charset="0"/>
              <a:buChar char="•"/>
            </a:pPr>
            <a:r>
              <a:rPr lang="fr-FR" baseline="0" dirty="0" smtClean="0"/>
              <a:t>possibilité de comparer les typologies (ce qui est déclaré, ce qui est cité)</a:t>
            </a:r>
          </a:p>
          <a:p>
            <a:pPr marL="628650" lvl="1" indent="-171450">
              <a:buFont typeface="Arial" panose="020B0604020202020204" pitchFamily="34" charset="0"/>
              <a:buChar char="•"/>
            </a:pPr>
            <a:r>
              <a:rPr lang="fr-FR" baseline="0" dirty="0" smtClean="0"/>
              <a:t>Typologie non exclusive (possibilité de plusieurs thèmes par document)</a:t>
            </a:r>
          </a:p>
          <a:p>
            <a:pPr marL="0" lvl="0" indent="0">
              <a:buFont typeface="Arial" panose="020B0604020202020204" pitchFamily="34" charset="0"/>
              <a:buNone/>
            </a:pPr>
            <a:endParaRPr lang="fr-FR" baseline="0" dirty="0" smtClean="0"/>
          </a:p>
          <a:p>
            <a:pPr marL="0" lvl="0" indent="0">
              <a:buFont typeface="Arial" panose="020B0604020202020204" pitchFamily="34" charset="0"/>
              <a:buNone/>
            </a:pPr>
            <a:r>
              <a:rPr lang="fr-FR" baseline="0" dirty="0" smtClean="0"/>
              <a:t>LDA : considère le texte comme un ensemble déstructuré de mots (sac de mots)</a:t>
            </a:r>
          </a:p>
          <a:p>
            <a:r>
              <a:rPr lang="fr-FR" sz="1200" b="0" i="0" u="none" strike="noStrike" kern="1200" baseline="0" dirty="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main product is the  parameter beta which is the probability of a word per topic, which is then </a:t>
            </a:r>
            <a:r>
              <a:rPr lang="en-US" sz="1200" b="0" i="0" u="none" strike="noStrike" kern="1200" baseline="0" dirty="0" err="1" smtClean="0">
                <a:solidFill>
                  <a:schemeClr val="tx1"/>
                </a:solidFill>
                <a:latin typeface="+mn-lt"/>
                <a:ea typeface="+mn-ea"/>
                <a:cs typeface="+mn-cs"/>
              </a:rPr>
              <a:t>analysed</a:t>
            </a:r>
            <a:r>
              <a:rPr lang="en-US" sz="1200" b="0" i="0" u="none" strike="noStrike" kern="1200" baseline="0" dirty="0" smtClean="0">
                <a:solidFill>
                  <a:schemeClr val="tx1"/>
                </a:solidFill>
                <a:latin typeface="+mn-lt"/>
                <a:ea typeface="+mn-ea"/>
                <a:cs typeface="+mn-cs"/>
              </a:rPr>
              <a:t> in order to understand the topic found in the corpus.</a:t>
            </a:r>
          </a:p>
          <a:p>
            <a:endParaRPr lang="en-US" sz="1200" b="0" i="0" u="none" strike="noStrike" kern="1200" baseline="0" smtClean="0">
              <a:solidFill>
                <a:schemeClr val="tx1"/>
              </a:solidFill>
              <a:latin typeface="+mn-lt"/>
              <a:ea typeface="+mn-ea"/>
              <a:cs typeface="+mn-cs"/>
            </a:endParaRPr>
          </a:p>
          <a:p>
            <a:r>
              <a:rPr lang="en-US" sz="1200" b="0" i="0" u="none" strike="noStrike" kern="1200" baseline="0" smtClean="0">
                <a:solidFill>
                  <a:schemeClr val="tx1"/>
                </a:solidFill>
                <a:latin typeface="+mn-lt"/>
                <a:ea typeface="+mn-ea"/>
                <a:cs typeface="+mn-cs"/>
              </a:rPr>
              <a:t>The </a:t>
            </a:r>
            <a:r>
              <a:rPr lang="en-US" sz="1200" b="0" i="0" u="none" strike="noStrike" kern="1200" baseline="0" dirty="0" smtClean="0">
                <a:solidFill>
                  <a:schemeClr val="tx1"/>
                </a:solidFill>
                <a:latin typeface="+mn-lt"/>
                <a:ea typeface="+mn-ea"/>
                <a:cs typeface="+mn-cs"/>
              </a:rPr>
              <a:t>perplexity is a measurement of how well a probability model predicts the terms used in each document of a corpus. A lower perplexity indicates a better generalization ability of the model.</a:t>
            </a:r>
            <a:endParaRPr lang="fr-FR" baseline="0" dirty="0" smtClean="0"/>
          </a:p>
        </p:txBody>
      </p:sp>
      <p:sp>
        <p:nvSpPr>
          <p:cNvPr id="4" name="Espace réservé de l'en-tête 3"/>
          <p:cNvSpPr>
            <a:spLocks noGrp="1"/>
          </p:cNvSpPr>
          <p:nvPr>
            <p:ph type="hd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7DBEFB6D-367E-4C25-963D-E435716D2D76}" type="slidenum">
              <a:rPr lang="fr-FR" smtClean="0"/>
              <a:t>42</a:t>
            </a:fld>
            <a:endParaRPr lang="fr-FR"/>
          </a:p>
        </p:txBody>
      </p:sp>
    </p:spTree>
    <p:extLst>
      <p:ext uri="{BB962C8B-B14F-4D97-AF65-F5344CB8AC3E}">
        <p14:creationId xmlns:p14="http://schemas.microsoft.com/office/powerpoint/2010/main" val="15017718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Ne pas commenter. Problème de visualisation</a:t>
            </a:r>
            <a:r>
              <a:rPr lang="fr-FR" baseline="0" dirty="0" smtClean="0"/>
              <a:t> mais possibilité de faire des classifications. </a:t>
            </a:r>
            <a:endParaRPr lang="fr-FR" dirty="0"/>
          </a:p>
        </p:txBody>
      </p:sp>
      <p:sp>
        <p:nvSpPr>
          <p:cNvPr id="4" name="Espace réservé de l'en-tête 3"/>
          <p:cNvSpPr>
            <a:spLocks noGrp="1"/>
          </p:cNvSpPr>
          <p:nvPr>
            <p:ph type="hd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7DBEFB6D-367E-4C25-963D-E435716D2D76}" type="slidenum">
              <a:rPr lang="fr-FR" smtClean="0"/>
              <a:t>43</a:t>
            </a:fld>
            <a:endParaRPr lang="fr-FR"/>
          </a:p>
        </p:txBody>
      </p:sp>
    </p:spTree>
    <p:extLst>
      <p:ext uri="{BB962C8B-B14F-4D97-AF65-F5344CB8AC3E}">
        <p14:creationId xmlns:p14="http://schemas.microsoft.com/office/powerpoint/2010/main" val="6291539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7DBEFB6D-367E-4C25-963D-E435716D2D76}" type="slidenum">
              <a:rPr lang="fr-FR" smtClean="0"/>
              <a:t>44</a:t>
            </a:fld>
            <a:endParaRPr lang="fr-FR"/>
          </a:p>
        </p:txBody>
      </p:sp>
    </p:spTree>
    <p:extLst>
      <p:ext uri="{BB962C8B-B14F-4D97-AF65-F5344CB8AC3E}">
        <p14:creationId xmlns:p14="http://schemas.microsoft.com/office/powerpoint/2010/main" val="27829152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7DBEFB6D-367E-4C25-963D-E435716D2D76}" type="slidenum">
              <a:rPr lang="fr-FR" smtClean="0"/>
              <a:t>45</a:t>
            </a:fld>
            <a:endParaRPr lang="fr-FR"/>
          </a:p>
        </p:txBody>
      </p:sp>
    </p:spTree>
    <p:extLst>
      <p:ext uri="{BB962C8B-B14F-4D97-AF65-F5344CB8AC3E}">
        <p14:creationId xmlns:p14="http://schemas.microsoft.com/office/powerpoint/2010/main" val="21278252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fr-FR" sz="1200" dirty="0" smtClean="0">
                <a:effectLst/>
                <a:latin typeface="Times New Roman" panose="02020603050405020304" pitchFamily="18" charset="0"/>
                <a:ea typeface="Times New Roman" panose="02020603050405020304" pitchFamily="18" charset="0"/>
              </a:rPr>
              <a:t>Pour finir, une petite exploration d</a:t>
            </a:r>
            <a:r>
              <a:rPr lang="fr-FR" sz="1200" baseline="0" dirty="0" smtClean="0">
                <a:effectLst/>
                <a:latin typeface="Times New Roman" panose="02020603050405020304" pitchFamily="18" charset="0"/>
                <a:ea typeface="Times New Roman" panose="02020603050405020304" pitchFamily="18" charset="0"/>
              </a:rPr>
              <a:t>e graphe</a:t>
            </a:r>
            <a:r>
              <a:rPr lang="fr-FR" sz="1200" dirty="0" smtClean="0">
                <a:effectLst/>
                <a:latin typeface="Times New Roman" panose="02020603050405020304" pitchFamily="18" charset="0"/>
                <a:ea typeface="Times New Roman" panose="02020603050405020304" pitchFamily="18" charset="0"/>
              </a:rPr>
              <a:t>. Ici, filtrage du graphe lead </a:t>
            </a:r>
            <a:r>
              <a:rPr lang="fr-FR" sz="1200" dirty="0" err="1" smtClean="0">
                <a:effectLst/>
                <a:latin typeface="Times New Roman" panose="02020603050405020304" pitchFamily="18" charset="0"/>
                <a:ea typeface="Times New Roman" panose="02020603050405020304" pitchFamily="18" charset="0"/>
              </a:rPr>
              <a:t>partner</a:t>
            </a:r>
            <a:r>
              <a:rPr lang="fr-FR" sz="1200" dirty="0" smtClean="0">
                <a:effectLst/>
                <a:latin typeface="Times New Roman" panose="02020603050405020304" pitchFamily="18" charset="0"/>
                <a:ea typeface="Times New Roman" panose="02020603050405020304" pitchFamily="18" charset="0"/>
              </a:rPr>
              <a:t> – </a:t>
            </a:r>
            <a:r>
              <a:rPr lang="fr-FR" sz="1200" dirty="0" err="1" smtClean="0">
                <a:effectLst/>
                <a:latin typeface="Times New Roman" panose="02020603050405020304" pitchFamily="18" charset="0"/>
                <a:ea typeface="Times New Roman" panose="02020603050405020304" pitchFamily="18" charset="0"/>
              </a:rPr>
              <a:t>partner</a:t>
            </a:r>
            <a:r>
              <a:rPr lang="fr-FR" sz="1200" dirty="0" smtClean="0">
                <a:effectLst/>
                <a:latin typeface="Times New Roman" panose="02020603050405020304" pitchFamily="18" charset="0"/>
                <a:ea typeface="Times New Roman" panose="02020603050405020304" pitchFamily="18" charset="0"/>
              </a:rPr>
              <a:t> par le mot clé « inclusion » (notamment car, comme le rappel </a:t>
            </a:r>
            <a:r>
              <a:rPr lang="fr-FR" sz="1200" dirty="0" err="1" smtClean="0">
                <a:effectLst/>
                <a:latin typeface="Times New Roman" panose="02020603050405020304" pitchFamily="18" charset="0"/>
                <a:ea typeface="Times New Roman" panose="02020603050405020304" pitchFamily="18" charset="0"/>
              </a:rPr>
              <a:t>Philipp</a:t>
            </a:r>
            <a:r>
              <a:rPr lang="fr-FR" sz="1200" dirty="0" smtClean="0">
                <a:effectLst/>
                <a:latin typeface="Times New Roman" panose="02020603050405020304" pitchFamily="18" charset="0"/>
                <a:ea typeface="Times New Roman" panose="02020603050405020304" pitchFamily="18" charset="0"/>
              </a:rPr>
              <a:t> </a:t>
            </a:r>
            <a:r>
              <a:rPr lang="fr-FR" sz="1200" dirty="0" err="1" smtClean="0">
                <a:effectLst/>
                <a:latin typeface="Times New Roman" panose="02020603050405020304" pitchFamily="18" charset="0"/>
                <a:ea typeface="Times New Roman" panose="02020603050405020304" pitchFamily="18" charset="0"/>
              </a:rPr>
              <a:t>McCann</a:t>
            </a:r>
            <a:r>
              <a:rPr lang="fr-FR" sz="1200" dirty="0" smtClean="0">
                <a:effectLst/>
                <a:latin typeface="Times New Roman" panose="02020603050405020304" pitchFamily="18" charset="0"/>
                <a:ea typeface="Times New Roman" panose="02020603050405020304" pitchFamily="18" charset="0"/>
              </a:rPr>
              <a:t> dans son ouvrage, la stratégie Europe 2020 parle d’un objectif de croissance selon 3 dimension  </a:t>
            </a:r>
            <a:r>
              <a:rPr lang="fr-FR" sz="1200" i="1" dirty="0" smtClean="0">
                <a:effectLst/>
                <a:latin typeface="Times New Roman" panose="02020603050405020304" pitchFamily="18" charset="0"/>
                <a:ea typeface="Times New Roman" panose="02020603050405020304" pitchFamily="18" charset="0"/>
              </a:rPr>
              <a:t>smart, </a:t>
            </a:r>
            <a:r>
              <a:rPr lang="fr-FR" sz="1200" i="1" dirty="0" err="1" smtClean="0">
                <a:effectLst/>
                <a:latin typeface="Times New Roman" panose="02020603050405020304" pitchFamily="18" charset="0"/>
                <a:ea typeface="Times New Roman" panose="02020603050405020304" pitchFamily="18" charset="0"/>
              </a:rPr>
              <a:t>sustainable</a:t>
            </a:r>
            <a:r>
              <a:rPr lang="fr-FR" sz="1200" i="1" dirty="0" smtClean="0">
                <a:effectLst/>
                <a:latin typeface="Times New Roman" panose="02020603050405020304" pitchFamily="18" charset="0"/>
                <a:ea typeface="Times New Roman" panose="02020603050405020304" pitchFamily="18" charset="0"/>
              </a:rPr>
              <a:t> and inclusive </a:t>
            </a:r>
            <a:r>
              <a:rPr lang="fr-FR" sz="1200" i="1" dirty="0" err="1" smtClean="0">
                <a:effectLst/>
                <a:latin typeface="Times New Roman" panose="02020603050405020304" pitchFamily="18" charset="0"/>
                <a:ea typeface="Times New Roman" panose="02020603050405020304" pitchFamily="18" charset="0"/>
              </a:rPr>
              <a:t>growth</a:t>
            </a:r>
            <a:r>
              <a:rPr lang="fr-FR" sz="1200" dirty="0" smtClean="0">
                <a:effectLst/>
                <a:latin typeface="Times New Roman" panose="02020603050405020304" pitchFamily="18" charset="0"/>
                <a:ea typeface="Times New Roman" panose="02020603050405020304" pitchFamily="18" charset="0"/>
              </a:rPr>
              <a:t> )</a:t>
            </a:r>
          </a:p>
          <a:p>
            <a:pPr algn="just"/>
            <a:r>
              <a:rPr lang="fr-FR" sz="1200" dirty="0" smtClean="0">
                <a:effectLst/>
                <a:latin typeface="Times New Roman" panose="02020603050405020304" pitchFamily="18" charset="0"/>
                <a:ea typeface="Times New Roman" panose="02020603050405020304" pitchFamily="18" charset="0"/>
              </a:rPr>
              <a:t>Page </a:t>
            </a:r>
            <a:r>
              <a:rPr lang="fr-FR" sz="1200" dirty="0" err="1" smtClean="0">
                <a:effectLst/>
                <a:latin typeface="Times New Roman" panose="02020603050405020304" pitchFamily="18" charset="0"/>
                <a:ea typeface="Times New Roman" panose="02020603050405020304" pitchFamily="18" charset="0"/>
              </a:rPr>
              <a:t>rank</a:t>
            </a:r>
            <a:r>
              <a:rPr lang="fr-FR" sz="1200" dirty="0" smtClean="0">
                <a:effectLst/>
                <a:latin typeface="Times New Roman" panose="02020603050405020304" pitchFamily="18" charset="0"/>
                <a:ea typeface="Times New Roman" panose="02020603050405020304" pitchFamily="18" charset="0"/>
              </a:rPr>
              <a:t> : à changer,</a:t>
            </a:r>
            <a:r>
              <a:rPr lang="fr-FR" sz="1200" baseline="0" dirty="0" smtClean="0">
                <a:effectLst/>
                <a:latin typeface="Times New Roman" panose="02020603050405020304" pitchFamily="18" charset="0"/>
                <a:ea typeface="Times New Roman" panose="02020603050405020304" pitchFamily="18" charset="0"/>
              </a:rPr>
              <a:t> c’est de l’ordre du test ici. </a:t>
            </a:r>
            <a:endParaRPr lang="fr-FR" sz="1200" dirty="0" smtClean="0">
              <a:effectLst/>
              <a:latin typeface="Times New Roman" panose="02020603050405020304" pitchFamily="18" charset="0"/>
              <a:ea typeface="Times New Roman" panose="02020603050405020304" pitchFamily="18" charset="0"/>
            </a:endParaRPr>
          </a:p>
          <a:p>
            <a:pPr algn="just"/>
            <a:r>
              <a:rPr lang="fr-FR" sz="1200" dirty="0" smtClean="0">
                <a:effectLst/>
                <a:latin typeface="Times New Roman" panose="02020603050405020304" pitchFamily="18" charset="0"/>
                <a:ea typeface="Times New Roman" panose="02020603050405020304" pitchFamily="18" charset="0"/>
              </a:rPr>
              <a:t>Le sous-graphe n’est pas connexe, 3 projets rassemblant des villes petites et moyennes sont identifiés.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lgn="r" defTabSz="914400">
              <a:buNone/>
            </a:pPr>
            <a:fld id="{3A2CC701-D80A-463B-8415-A85485312088}" type="slidenum">
              <a:rPr lang="en-US" sz="1200" b="0" i="0">
                <a:latin typeface="Century Gothic"/>
                <a:ea typeface="+mn-ea"/>
                <a:cs typeface="+mn-cs"/>
              </a:rPr>
              <a:t>46</a:t>
            </a:fld>
            <a:endParaRPr lang="en-US" sz="1200" b="0" i="0">
              <a:latin typeface="Century Gothic"/>
              <a:ea typeface="+mn-ea"/>
              <a:cs typeface="+mn-cs"/>
            </a:endParaRPr>
          </a:p>
        </p:txBody>
      </p:sp>
    </p:spTree>
    <p:extLst>
      <p:ext uri="{BB962C8B-B14F-4D97-AF65-F5344CB8AC3E}">
        <p14:creationId xmlns:p14="http://schemas.microsoft.com/office/powerpoint/2010/main" val="4033604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fr-FR" sz="1200" dirty="0" smtClean="0">
                <a:effectLst/>
                <a:latin typeface="Times New Roman" panose="02020603050405020304" pitchFamily="18" charset="0"/>
                <a:ea typeface="Times New Roman" panose="02020603050405020304" pitchFamily="18" charset="0"/>
              </a:rPr>
              <a:t>Des sens différents donnés à l’inclusion. </a:t>
            </a:r>
          </a:p>
          <a:p>
            <a:pPr algn="just"/>
            <a:r>
              <a:rPr lang="fr-FR" sz="1100" dirty="0" smtClean="0">
                <a:effectLst/>
                <a:latin typeface="Calibri" panose="020F0502020204030204" pitchFamily="34" charset="0"/>
                <a:ea typeface="Calibri" panose="020F0502020204030204" pitchFamily="34" charset="0"/>
                <a:cs typeface="Times New Roman" panose="02020603050405020304" pitchFamily="18" charset="0"/>
              </a:rPr>
              <a:t>Celui porté par Mulhouse =&gt; contexte post-crise (chômage exclusion sociale), réflexion sur des indicateurs de mesure de bien-être. Co-</a:t>
            </a:r>
            <a:r>
              <a:rPr lang="fr-FR" sz="1100" dirty="0" err="1" smtClean="0">
                <a:effectLst/>
                <a:latin typeface="Calibri" panose="020F0502020204030204" pitchFamily="34" charset="0"/>
                <a:ea typeface="Calibri" panose="020F0502020204030204" pitchFamily="34" charset="0"/>
                <a:cs typeface="Times New Roman" panose="02020603050405020304" pitchFamily="18" charset="0"/>
              </a:rPr>
              <a:t>responsability</a:t>
            </a:r>
            <a:r>
              <a:rPr lang="fr-FR" sz="1100" dirty="0" smtClean="0">
                <a:effectLst/>
                <a:latin typeface="Calibri" panose="020F0502020204030204" pitchFamily="34" charset="0"/>
                <a:ea typeface="Calibri" panose="020F0502020204030204" pitchFamily="34" charset="0"/>
                <a:cs typeface="Times New Roman" panose="02020603050405020304" pitchFamily="18" charset="0"/>
              </a:rPr>
              <a:t> (coalitions d’acteurs)</a:t>
            </a:r>
          </a:p>
          <a:p>
            <a:pPr algn="just"/>
            <a:r>
              <a:rPr lang="fr-FR" sz="1200" dirty="0" smtClean="0">
                <a:effectLst/>
                <a:latin typeface="Times New Roman" panose="02020603050405020304" pitchFamily="18" charset="0"/>
                <a:ea typeface="Times New Roman" panose="02020603050405020304" pitchFamily="18" charset="0"/>
              </a:rPr>
              <a:t>Et celui porté par </a:t>
            </a:r>
            <a:r>
              <a:rPr lang="fr-FR" sz="1200" dirty="0" err="1" smtClean="0">
                <a:effectLst/>
                <a:latin typeface="Times New Roman" panose="02020603050405020304" pitchFamily="18" charset="0"/>
                <a:ea typeface="Times New Roman" panose="02020603050405020304" pitchFamily="18" charset="0"/>
              </a:rPr>
              <a:t>Weiz</a:t>
            </a:r>
            <a:r>
              <a:rPr lang="fr-FR" sz="1200" dirty="0" smtClean="0">
                <a:effectLst/>
                <a:latin typeface="Times New Roman" panose="02020603050405020304" pitchFamily="18" charset="0"/>
                <a:ea typeface="Times New Roman" panose="02020603050405020304" pitchFamily="18" charset="0"/>
              </a:rPr>
              <a:t> en Autriche : Active </a:t>
            </a:r>
            <a:r>
              <a:rPr lang="fr-FR" sz="1200" dirty="0" err="1" smtClean="0">
                <a:effectLst/>
                <a:latin typeface="Times New Roman" panose="02020603050405020304" pitchFamily="18" charset="0"/>
                <a:ea typeface="Times New Roman" panose="02020603050405020304" pitchFamily="18" charset="0"/>
              </a:rPr>
              <a:t>travel</a:t>
            </a:r>
            <a:r>
              <a:rPr lang="fr-FR" sz="1200" dirty="0" smtClean="0">
                <a:effectLst/>
                <a:latin typeface="Times New Roman" panose="02020603050405020304" pitchFamily="18" charset="0"/>
                <a:ea typeface="Times New Roman" panose="02020603050405020304" pitchFamily="18" charset="0"/>
              </a:rPr>
              <a:t> network. Traiter le problème de l’usage de la voiture dans les villes petites et moyennes, privilégier les mobilités douces (mention d’un effet positif sur les centres, notamment d’un point de vue commercial) =&gt; inclusion dans le processus de coopération (URBACT Local Group)</a:t>
            </a:r>
          </a:p>
          <a:p>
            <a:pPr algn="just"/>
            <a:r>
              <a:rPr lang="fr-FR" sz="1200" dirty="0" smtClean="0">
                <a:effectLst/>
                <a:latin typeface="Times New Roman" panose="02020603050405020304" pitchFamily="18" charset="0"/>
                <a:ea typeface="Times New Roman" panose="02020603050405020304" pitchFamily="18" charset="0"/>
              </a:rPr>
              <a:t>Celui porté par </a:t>
            </a:r>
            <a:r>
              <a:rPr lang="fr-FR" sz="1200" dirty="0" err="1" smtClean="0">
                <a:effectLst/>
                <a:latin typeface="Times New Roman" panose="02020603050405020304" pitchFamily="18" charset="0"/>
                <a:ea typeface="Times New Roman" panose="02020603050405020304" pitchFamily="18" charset="0"/>
              </a:rPr>
              <a:t>Piacenza</a:t>
            </a:r>
            <a:r>
              <a:rPr lang="fr-FR" sz="1200" dirty="0" smtClean="0">
                <a:effectLst/>
                <a:latin typeface="Times New Roman" panose="02020603050405020304" pitchFamily="18" charset="0"/>
                <a:ea typeface="Times New Roman" panose="02020603050405020304" pitchFamily="18" charset="0"/>
              </a:rPr>
              <a:t> (pas loin de Milan, Emilie Romagne): MAPS. Requalification de bâtiments militaires : dans un contexte où la gestion de ce type de </a:t>
            </a:r>
            <a:r>
              <a:rPr lang="fr-FR" sz="1200" dirty="0" err="1" smtClean="0">
                <a:effectLst/>
                <a:latin typeface="Times New Roman" panose="02020603050405020304" pitchFamily="18" charset="0"/>
                <a:ea typeface="Times New Roman" panose="02020603050405020304" pitchFamily="18" charset="0"/>
              </a:rPr>
              <a:t>batiment</a:t>
            </a:r>
            <a:r>
              <a:rPr lang="fr-FR" sz="1200" dirty="0" smtClean="0">
                <a:effectLst/>
                <a:latin typeface="Times New Roman" panose="02020603050405020304" pitchFamily="18" charset="0"/>
                <a:ea typeface="Times New Roman" panose="02020603050405020304" pitchFamily="18" charset="0"/>
              </a:rPr>
              <a:t> est couteuse pour les municipalités, volonté de détourner les usages et d’engager des dispositifs d’urbanisme participatif. </a:t>
            </a:r>
          </a:p>
          <a:p>
            <a:pPr algn="just"/>
            <a:r>
              <a:rPr lang="fr-FR" sz="1200" dirty="0" smtClean="0">
                <a:effectLst/>
                <a:latin typeface="Times New Roman" panose="02020603050405020304" pitchFamily="18" charset="0"/>
                <a:ea typeface="Times New Roman" panose="02020603050405020304" pitchFamily="18" charset="0"/>
              </a:rPr>
              <a:t>Le dernier exemple : thématique très précise. Est un Action Planning Network (volonté d’aide à la production de document de planification). Cela peut ouvrir la question : est-ce que, pour les petites villes, la participation aux programmes URBACT n’est pas un moyen comme un autre d’avoir accès à l’expertise dans un but directement utilitaire : la planification. </a:t>
            </a:r>
          </a:p>
          <a:p>
            <a:pPr algn="just"/>
            <a:endParaRPr lang="fr-FR" sz="1200" dirty="0" smtClean="0">
              <a:effectLst/>
              <a:latin typeface="Times New Roman" panose="02020603050405020304" pitchFamily="18" charset="0"/>
              <a:ea typeface="Times New Roman" panose="02020603050405020304" pitchFamily="18" charset="0"/>
            </a:endParaRPr>
          </a:p>
          <a:p>
            <a:pPr algn="just"/>
            <a:endParaRPr lang="fr-FR" sz="1200" dirty="0" smtClean="0">
              <a:effectLst/>
              <a:latin typeface="Times New Roman" panose="02020603050405020304" pitchFamily="18" charset="0"/>
              <a:ea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lgn="r" defTabSz="914400">
              <a:buNone/>
            </a:pPr>
            <a:fld id="{3A2CC701-D80A-463B-8415-A85485312088}" type="slidenum">
              <a:rPr lang="en-US" sz="1200" b="0" i="0">
                <a:latin typeface="Century Gothic"/>
                <a:ea typeface="+mn-ea"/>
                <a:cs typeface="+mn-cs"/>
              </a:rPr>
              <a:t>47</a:t>
            </a:fld>
            <a:endParaRPr lang="en-US" sz="1200" b="0" i="0">
              <a:latin typeface="Century Gothic"/>
              <a:ea typeface="+mn-ea"/>
              <a:cs typeface="+mn-cs"/>
            </a:endParaRPr>
          </a:p>
        </p:txBody>
      </p:sp>
    </p:spTree>
    <p:extLst>
      <p:ext uri="{BB962C8B-B14F-4D97-AF65-F5344CB8AC3E}">
        <p14:creationId xmlns:p14="http://schemas.microsoft.com/office/powerpoint/2010/main" val="6805828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rtl="0"/>
            <a:fld id="{8DAEC444-603B-4F09-9A06-5917518DD901}" type="slidenum">
              <a:rPr lang="fr-FR" noProof="0" smtClean="0"/>
              <a:t>48</a:t>
            </a:fld>
            <a:endParaRPr lang="fr-FR" noProof="0" dirty="0"/>
          </a:p>
        </p:txBody>
      </p:sp>
      <p:sp>
        <p:nvSpPr>
          <p:cNvPr id="5" name="Espace réservé de l'en-tête 4"/>
          <p:cNvSpPr>
            <a:spLocks noGrp="1"/>
          </p:cNvSpPr>
          <p:nvPr>
            <p:ph type="hdr" sz="quarter" idx="11"/>
          </p:nvPr>
        </p:nvSpPr>
        <p:spPr/>
        <p:txBody>
          <a:bodyPr/>
          <a:lstStyle/>
          <a:p>
            <a:endParaRPr lang="fr-FR"/>
          </a:p>
        </p:txBody>
      </p:sp>
    </p:spTree>
    <p:extLst>
      <p:ext uri="{BB962C8B-B14F-4D97-AF65-F5344CB8AC3E}">
        <p14:creationId xmlns:p14="http://schemas.microsoft.com/office/powerpoint/2010/main" val="24778706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7DBEFB6D-367E-4C25-963D-E435716D2D76}" type="slidenum">
              <a:rPr lang="fr-FR" smtClean="0"/>
              <a:t>49</a:t>
            </a:fld>
            <a:endParaRPr lang="fr-FR"/>
          </a:p>
        </p:txBody>
      </p:sp>
    </p:spTree>
    <p:extLst>
      <p:ext uri="{BB962C8B-B14F-4D97-AF65-F5344CB8AC3E}">
        <p14:creationId xmlns:p14="http://schemas.microsoft.com/office/powerpoint/2010/main" val="870925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e l'en-tête 3"/>
          <p:cNvSpPr>
            <a:spLocks noGrp="1"/>
          </p:cNvSpPr>
          <p:nvPr>
            <p:ph type="hd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7DBEFB6D-367E-4C25-963D-E435716D2D76}" type="slidenum">
              <a:rPr lang="fr-FR" smtClean="0"/>
              <a:t>5</a:t>
            </a:fld>
            <a:endParaRPr lang="fr-FR"/>
          </a:p>
        </p:txBody>
      </p:sp>
    </p:spTree>
    <p:extLst>
      <p:ext uri="{BB962C8B-B14F-4D97-AF65-F5344CB8AC3E}">
        <p14:creationId xmlns:p14="http://schemas.microsoft.com/office/powerpoint/2010/main" val="3985695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e l'en-tête 3"/>
          <p:cNvSpPr>
            <a:spLocks noGrp="1"/>
          </p:cNvSpPr>
          <p:nvPr>
            <p:ph type="hd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7DBEFB6D-367E-4C25-963D-E435716D2D76}" type="slidenum">
              <a:rPr lang="fr-FR" smtClean="0"/>
              <a:t>50</a:t>
            </a:fld>
            <a:endParaRPr lang="fr-FR"/>
          </a:p>
        </p:txBody>
      </p:sp>
    </p:spTree>
    <p:extLst>
      <p:ext uri="{BB962C8B-B14F-4D97-AF65-F5344CB8AC3E}">
        <p14:creationId xmlns:p14="http://schemas.microsoft.com/office/powerpoint/2010/main" val="1941749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Ici il s’agit de balayer rapidement les champs et les approches qui traitent</a:t>
            </a:r>
            <a:r>
              <a:rPr lang="fr-FR" baseline="0" dirty="0" smtClean="0"/>
              <a:t> de la coopération entre villes et de dégager ce que peut-être une approche géographique de ce sujet. </a:t>
            </a:r>
            <a:endParaRPr lang="fr-FR" dirty="0"/>
          </a:p>
        </p:txBody>
      </p:sp>
      <p:sp>
        <p:nvSpPr>
          <p:cNvPr id="4" name="Espace réservé du numéro de diapositive 3"/>
          <p:cNvSpPr>
            <a:spLocks noGrp="1"/>
          </p:cNvSpPr>
          <p:nvPr>
            <p:ph type="sldNum" sz="quarter" idx="10"/>
          </p:nvPr>
        </p:nvSpPr>
        <p:spPr/>
        <p:txBody>
          <a:bodyPr/>
          <a:lstStyle/>
          <a:p>
            <a:pPr rtl="0"/>
            <a:fld id="{8DAEC444-603B-4F09-9A06-5917518DD901}" type="slidenum">
              <a:rPr lang="fr-FR" noProof="0" smtClean="0"/>
              <a:t>6</a:t>
            </a:fld>
            <a:endParaRPr lang="fr-FR" noProof="0" dirty="0"/>
          </a:p>
        </p:txBody>
      </p:sp>
      <p:sp>
        <p:nvSpPr>
          <p:cNvPr id="5" name="Espace réservé de l'en-tête 4"/>
          <p:cNvSpPr>
            <a:spLocks noGrp="1"/>
          </p:cNvSpPr>
          <p:nvPr>
            <p:ph type="hdr" sz="quarter" idx="11"/>
          </p:nvPr>
        </p:nvSpPr>
        <p:spPr/>
        <p:txBody>
          <a:bodyPr/>
          <a:lstStyle/>
          <a:p>
            <a:endParaRPr lang="fr-FR"/>
          </a:p>
        </p:txBody>
      </p:sp>
    </p:spTree>
    <p:extLst>
      <p:ext uri="{BB962C8B-B14F-4D97-AF65-F5344CB8AC3E}">
        <p14:creationId xmlns:p14="http://schemas.microsoft.com/office/powerpoint/2010/main" val="2878040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solidFill>
                <a:effectLst/>
                <a:latin typeface="+mn-lt"/>
                <a:ea typeface="+mn-ea"/>
                <a:cs typeface="+mn-cs"/>
              </a:rPr>
              <a:t>Résumé rapide en 4 points des travaux qui traitent de la coopération transnationale entre villes</a:t>
            </a:r>
          </a:p>
          <a:p>
            <a:r>
              <a:rPr lang="fr-FR" sz="1200" kern="1200" dirty="0" smtClean="0">
                <a:solidFill>
                  <a:schemeClr val="tx1"/>
                </a:solidFill>
                <a:effectLst/>
                <a:latin typeface="+mn-lt"/>
                <a:ea typeface="+mn-ea"/>
                <a:cs typeface="+mn-cs"/>
              </a:rPr>
              <a:t>Un champ qui se structure à la croisée de la science politique et de la géographie : </a:t>
            </a:r>
            <a:r>
              <a:rPr lang="fr-FR" sz="1200" i="1" kern="1200" dirty="0" smtClean="0">
                <a:solidFill>
                  <a:schemeClr val="tx1"/>
                </a:solidFill>
                <a:effectLst/>
                <a:latin typeface="+mn-lt"/>
                <a:ea typeface="+mn-ea"/>
                <a:cs typeface="+mn-cs"/>
              </a:rPr>
              <a:t>la circulations des modèles urbains </a:t>
            </a:r>
            <a:r>
              <a:rPr lang="fr-FR" sz="1200" kern="1200" dirty="0" smtClean="0">
                <a:solidFill>
                  <a:schemeClr val="tx1"/>
                </a:solidFill>
                <a:effectLst/>
                <a:latin typeface="+mn-lt"/>
                <a:ea typeface="+mn-ea"/>
                <a:cs typeface="+mn-cs"/>
              </a:rPr>
              <a:t>bien que le terme de modèle soit souvent insuffisamment discuté. </a:t>
            </a:r>
          </a:p>
          <a:p>
            <a:r>
              <a:rPr lang="fr-FR" sz="1200" kern="1200" dirty="0" smtClean="0">
                <a:solidFill>
                  <a:schemeClr val="tx1"/>
                </a:solidFill>
                <a:effectLst/>
                <a:latin typeface="+mn-lt"/>
                <a:ea typeface="+mn-ea"/>
                <a:cs typeface="+mn-cs"/>
              </a:rPr>
              <a:t> </a:t>
            </a:r>
          </a:p>
          <a:p>
            <a:pPr lvl="1"/>
            <a:r>
              <a:rPr lang="fr-FR" sz="1200" i="1" kern="1200" dirty="0" smtClean="0">
                <a:solidFill>
                  <a:schemeClr val="tx1"/>
                </a:solidFill>
                <a:effectLst/>
                <a:latin typeface="+mn-lt"/>
                <a:ea typeface="+mn-ea"/>
                <a:cs typeface="+mn-cs"/>
              </a:rPr>
              <a:t>Circulations de modèles urbains</a:t>
            </a:r>
            <a:endParaRPr lang="fr-FR" sz="1200" kern="1200" dirty="0" smtClean="0">
              <a:solidFill>
                <a:schemeClr val="tx1"/>
              </a:solidFill>
              <a:effectLst/>
              <a:latin typeface="+mn-lt"/>
              <a:ea typeface="+mn-ea"/>
              <a:cs typeface="+mn-cs"/>
            </a:endParaRPr>
          </a:p>
          <a:p>
            <a:pPr lvl="2"/>
            <a:r>
              <a:rPr lang="fr-FR" sz="1200" kern="1200" dirty="0" smtClean="0">
                <a:solidFill>
                  <a:schemeClr val="tx1"/>
                </a:solidFill>
                <a:effectLst/>
                <a:latin typeface="+mn-lt"/>
                <a:ea typeface="+mn-ea"/>
                <a:cs typeface="+mn-cs"/>
              </a:rPr>
              <a:t>Monographies sur des métropoles modèles (Seattle, Bilbao, Barcelone)</a:t>
            </a:r>
          </a:p>
          <a:p>
            <a:pPr lvl="2"/>
            <a:r>
              <a:rPr lang="fr-FR" sz="1200" kern="1200" dirty="0" smtClean="0">
                <a:solidFill>
                  <a:schemeClr val="tx1"/>
                </a:solidFill>
                <a:effectLst/>
                <a:latin typeface="+mn-lt"/>
                <a:ea typeface="+mn-ea"/>
                <a:cs typeface="+mn-cs"/>
              </a:rPr>
              <a:t>Coopération relativement « informelle » : coalitions d’acteurs, élites urbaines (experts notamment)</a:t>
            </a:r>
          </a:p>
          <a:p>
            <a:pPr lvl="2"/>
            <a:r>
              <a:rPr lang="fr-FR" sz="1200" kern="1200" dirty="0" smtClean="0">
                <a:solidFill>
                  <a:schemeClr val="tx1"/>
                </a:solidFill>
                <a:effectLst/>
                <a:latin typeface="+mn-lt"/>
                <a:ea typeface="+mn-ea"/>
                <a:cs typeface="+mn-cs"/>
              </a:rPr>
              <a:t>Néolibéralisme (comme une clé d’interprétation / positionnement des villes dans une compétition interurbaine, économie de la connaissance)</a:t>
            </a:r>
          </a:p>
          <a:p>
            <a:pPr lvl="2"/>
            <a:r>
              <a:rPr lang="fr-FR" sz="1200" kern="1200" dirty="0" smtClean="0">
                <a:solidFill>
                  <a:schemeClr val="tx1"/>
                </a:solidFill>
                <a:effectLst/>
                <a:latin typeface="+mn-lt"/>
                <a:ea typeface="+mn-ea"/>
                <a:cs typeface="+mn-cs"/>
              </a:rPr>
              <a:t>Transformation des rapports à l’Etat (pour la science politique à la française)</a:t>
            </a:r>
          </a:p>
          <a:p>
            <a:pPr lvl="1"/>
            <a:r>
              <a:rPr lang="fr-FR" sz="1200" kern="1200" dirty="0" smtClean="0">
                <a:solidFill>
                  <a:schemeClr val="tx1"/>
                </a:solidFill>
                <a:effectLst/>
                <a:latin typeface="+mn-lt"/>
                <a:ea typeface="+mn-ea"/>
                <a:cs typeface="+mn-cs"/>
              </a:rPr>
              <a:t>Les lignes directrices pour l’approche géographique</a:t>
            </a:r>
          </a:p>
          <a:p>
            <a:pPr lvl="2"/>
            <a:r>
              <a:rPr lang="fr-FR" sz="1200" kern="1200" dirty="0" smtClean="0">
                <a:solidFill>
                  <a:schemeClr val="tx1"/>
                </a:solidFill>
                <a:effectLst/>
                <a:latin typeface="+mn-lt"/>
                <a:ea typeface="+mn-ea"/>
                <a:cs typeface="+mn-cs"/>
              </a:rPr>
              <a:t>La dimension territoriale de la coopération (approche de </a:t>
            </a:r>
            <a:r>
              <a:rPr lang="fr-FR" sz="1200" kern="1200" dirty="0" err="1" smtClean="0">
                <a:solidFill>
                  <a:schemeClr val="tx1"/>
                </a:solidFill>
                <a:effectLst/>
                <a:latin typeface="+mn-lt"/>
                <a:ea typeface="+mn-ea"/>
                <a:cs typeface="+mn-cs"/>
              </a:rPr>
              <a:t>michel</a:t>
            </a:r>
            <a:r>
              <a:rPr lang="fr-FR" sz="1200" kern="1200" dirty="0" smtClean="0">
                <a:solidFill>
                  <a:schemeClr val="tx1"/>
                </a:solidFill>
                <a:effectLst/>
                <a:latin typeface="+mn-lt"/>
                <a:ea typeface="+mn-ea"/>
                <a:cs typeface="+mn-cs"/>
              </a:rPr>
              <a:t> </a:t>
            </a:r>
            <a:r>
              <a:rPr lang="fr-FR" sz="1200" kern="1200" dirty="0" err="1" smtClean="0">
                <a:solidFill>
                  <a:schemeClr val="tx1"/>
                </a:solidFill>
                <a:effectLst/>
                <a:latin typeface="+mn-lt"/>
                <a:ea typeface="+mn-ea"/>
                <a:cs typeface="+mn-cs"/>
              </a:rPr>
              <a:t>bussi</a:t>
            </a:r>
            <a:r>
              <a:rPr lang="fr-FR" sz="1200" kern="1200" dirty="0" smtClean="0">
                <a:solidFill>
                  <a:schemeClr val="tx1"/>
                </a:solidFill>
                <a:effectLst/>
                <a:latin typeface="+mn-lt"/>
                <a:ea typeface="+mn-ea"/>
                <a:cs typeface="+mn-cs"/>
              </a:rPr>
              <a:t>)</a:t>
            </a:r>
          </a:p>
          <a:p>
            <a:pPr lvl="2"/>
            <a:r>
              <a:rPr lang="fr-FR" sz="1200" kern="1200" dirty="0" smtClean="0">
                <a:solidFill>
                  <a:schemeClr val="tx1"/>
                </a:solidFill>
                <a:effectLst/>
                <a:latin typeface="+mn-lt"/>
                <a:ea typeface="+mn-ea"/>
                <a:cs typeface="+mn-cs"/>
              </a:rPr>
              <a:t>La prise en compte du « transnational »</a:t>
            </a:r>
          </a:p>
          <a:p>
            <a:pPr lvl="2"/>
            <a:r>
              <a:rPr lang="fr-FR" sz="1200" kern="1200" dirty="0" smtClean="0">
                <a:solidFill>
                  <a:schemeClr val="tx1"/>
                </a:solidFill>
                <a:effectLst/>
                <a:latin typeface="+mn-lt"/>
                <a:ea typeface="+mn-ea"/>
                <a:cs typeface="+mn-cs"/>
              </a:rPr>
              <a:t>La structure des réseaux et les contenus échangés (caractériser les réseaux de coopération)</a:t>
            </a:r>
          </a:p>
          <a:p>
            <a:r>
              <a:rPr lang="fr-FR" sz="1200" kern="1200" dirty="0" smtClean="0">
                <a:solidFill>
                  <a:schemeClr val="tx1"/>
                </a:solidFill>
                <a:effectLst/>
                <a:latin typeface="+mn-lt"/>
                <a:ea typeface="+mn-ea"/>
                <a:cs typeface="+mn-cs"/>
              </a:rPr>
              <a:t> </a:t>
            </a:r>
          </a:p>
          <a:p>
            <a:endParaRPr lang="fr-FR" dirty="0"/>
          </a:p>
        </p:txBody>
      </p:sp>
      <p:sp>
        <p:nvSpPr>
          <p:cNvPr id="4" name="Espace réservé de l'en-tête 3"/>
          <p:cNvSpPr>
            <a:spLocks noGrp="1"/>
          </p:cNvSpPr>
          <p:nvPr>
            <p:ph type="hd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7DBEFB6D-367E-4C25-963D-E435716D2D76}" type="slidenum">
              <a:rPr lang="fr-FR" smtClean="0"/>
              <a:t>7</a:t>
            </a:fld>
            <a:endParaRPr lang="fr-FR"/>
          </a:p>
        </p:txBody>
      </p:sp>
    </p:spTree>
    <p:extLst>
      <p:ext uri="{BB962C8B-B14F-4D97-AF65-F5344CB8AC3E}">
        <p14:creationId xmlns:p14="http://schemas.microsoft.com/office/powerpoint/2010/main" val="3669439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smtClean="0">
                <a:solidFill>
                  <a:schemeClr val="tx1">
                    <a:lumMod val="50000"/>
                  </a:schemeClr>
                </a:solidFill>
                <a:effectLst/>
                <a:latin typeface="+mn-lt"/>
                <a:ea typeface="+mn-ea"/>
                <a:cs typeface="+mn-cs"/>
              </a:rPr>
              <a:t>Avant d’entrer dans le cœur du propos : quelques mots sur l’état de l’art. Réseaux de villes, associations de municipalités, </a:t>
            </a:r>
            <a:r>
              <a:rPr lang="fr-FR" sz="1200" i="1" kern="1200" dirty="0" smtClean="0">
                <a:solidFill>
                  <a:schemeClr val="tx1">
                    <a:lumMod val="50000"/>
                  </a:schemeClr>
                </a:solidFill>
                <a:effectLst/>
                <a:latin typeface="+mn-lt"/>
                <a:ea typeface="+mn-ea"/>
                <a:cs typeface="+mn-cs"/>
              </a:rPr>
              <a:t>city-to-city </a:t>
            </a:r>
            <a:r>
              <a:rPr lang="fr-FR" sz="1200" i="1" kern="1200" dirty="0" err="1" smtClean="0">
                <a:solidFill>
                  <a:schemeClr val="tx1">
                    <a:lumMod val="50000"/>
                  </a:schemeClr>
                </a:solidFill>
                <a:effectLst/>
                <a:latin typeface="+mn-lt"/>
                <a:ea typeface="+mn-ea"/>
                <a:cs typeface="+mn-cs"/>
              </a:rPr>
              <a:t>cooperation</a:t>
            </a:r>
            <a:r>
              <a:rPr lang="fr-FR" sz="1200" kern="1200" dirty="0" smtClean="0">
                <a:solidFill>
                  <a:schemeClr val="tx1">
                    <a:lumMod val="50000"/>
                  </a:schemeClr>
                </a:solidFill>
                <a:effectLst/>
                <a:latin typeface="+mn-lt"/>
                <a:ea typeface="+mn-ea"/>
                <a:cs typeface="+mn-cs"/>
              </a:rPr>
              <a:t>  (Buis 2009), diplomatie des villes (</a:t>
            </a:r>
            <a:r>
              <a:rPr lang="fr-FR" sz="1200" kern="1200" dirty="0" err="1" smtClean="0">
                <a:solidFill>
                  <a:schemeClr val="tx1">
                    <a:lumMod val="50000"/>
                  </a:schemeClr>
                </a:solidFill>
                <a:effectLst/>
                <a:latin typeface="+mn-lt"/>
                <a:ea typeface="+mn-ea"/>
                <a:cs typeface="+mn-cs"/>
              </a:rPr>
              <a:t>Viltard</a:t>
            </a:r>
            <a:r>
              <a:rPr lang="fr-FR" sz="1200" kern="1200" dirty="0" smtClean="0">
                <a:solidFill>
                  <a:schemeClr val="tx1">
                    <a:lumMod val="50000"/>
                  </a:schemeClr>
                </a:solidFill>
                <a:effectLst/>
                <a:latin typeface="+mn-lt"/>
                <a:ea typeface="+mn-ea"/>
                <a:cs typeface="+mn-cs"/>
              </a:rPr>
              <a:t> 2010), </a:t>
            </a:r>
            <a:r>
              <a:rPr lang="fr-FR" sz="1200" i="1" kern="1200" dirty="0" smtClean="0">
                <a:solidFill>
                  <a:schemeClr val="tx1">
                    <a:lumMod val="50000"/>
                  </a:schemeClr>
                </a:solidFill>
                <a:effectLst/>
                <a:latin typeface="+mn-lt"/>
                <a:ea typeface="+mn-ea"/>
                <a:cs typeface="+mn-cs"/>
              </a:rPr>
              <a:t>Transnational Municipal Networks</a:t>
            </a:r>
            <a:r>
              <a:rPr lang="fr-FR" sz="1200" kern="1200" dirty="0" smtClean="0">
                <a:solidFill>
                  <a:schemeClr val="tx1">
                    <a:lumMod val="50000"/>
                  </a:schemeClr>
                </a:solidFill>
                <a:effectLst/>
                <a:latin typeface="+mn-lt"/>
                <a:ea typeface="+mn-ea"/>
                <a:cs typeface="+mn-cs"/>
              </a:rPr>
              <a:t> (</a:t>
            </a:r>
            <a:r>
              <a:rPr lang="fr-FR" sz="1200" kern="1200" dirty="0" err="1" smtClean="0">
                <a:solidFill>
                  <a:schemeClr val="tx1">
                    <a:lumMod val="50000"/>
                  </a:schemeClr>
                </a:solidFill>
                <a:effectLst/>
                <a:latin typeface="+mn-lt"/>
                <a:ea typeface="+mn-ea"/>
                <a:cs typeface="+mn-cs"/>
              </a:rPr>
              <a:t>Bulkeley</a:t>
            </a:r>
            <a:r>
              <a:rPr lang="fr-FR" sz="1200" kern="1200" dirty="0" smtClean="0">
                <a:solidFill>
                  <a:schemeClr val="tx1">
                    <a:lumMod val="50000"/>
                  </a:schemeClr>
                </a:solidFill>
                <a:effectLst/>
                <a:latin typeface="+mn-lt"/>
                <a:ea typeface="+mn-ea"/>
                <a:cs typeface="+mn-cs"/>
              </a:rPr>
              <a:t> et al. 2003); les termes ne manquent pas pour décrire et promouvoir la coopération et l’échange d’informations entre collectivités locales (Barber 2015). Que les productions s’inscrivent plutôt dans le champ de l’expertise ou au contraire dans le cadre d’une géographie critique : on retrouve plusieurs points communs : </a:t>
            </a:r>
          </a:p>
          <a:p>
            <a:pPr marL="1085850" lvl="2" indent="-171450">
              <a:buFont typeface="Arial" panose="020B0604020202020204" pitchFamily="34" charset="0"/>
              <a:buChar char="•"/>
            </a:pPr>
            <a:r>
              <a:rPr lang="fr-FR" sz="1200" kern="1200" dirty="0" smtClean="0">
                <a:solidFill>
                  <a:schemeClr val="tx1">
                    <a:lumMod val="50000"/>
                  </a:schemeClr>
                </a:solidFill>
                <a:effectLst/>
                <a:latin typeface="+mn-lt"/>
                <a:ea typeface="+mn-ea"/>
                <a:cs typeface="+mn-cs"/>
              </a:rPr>
              <a:t>insistance sur une gouvernance horizontale. Exemple Benjamin Barber : Et si les maires gouvernaient le monde ?</a:t>
            </a:r>
          </a:p>
          <a:p>
            <a:pPr marL="1085850" lvl="2" indent="-171450">
              <a:buFont typeface="Arial" panose="020B0604020202020204" pitchFamily="34" charset="0"/>
              <a:buChar char="•"/>
            </a:pPr>
            <a:r>
              <a:rPr lang="fr-FR" sz="1200" kern="1200" dirty="0" smtClean="0">
                <a:solidFill>
                  <a:schemeClr val="tx1">
                    <a:lumMod val="50000"/>
                  </a:schemeClr>
                </a:solidFill>
                <a:effectLst/>
                <a:latin typeface="+mn-lt"/>
                <a:ea typeface="+mn-ea"/>
                <a:cs typeface="+mn-cs"/>
              </a:rPr>
              <a:t>études centrées sur des métropoles ou villes globales : Barcelone / Seattle</a:t>
            </a:r>
          </a:p>
          <a:p>
            <a:pPr marL="1085850" lvl="2" indent="-171450">
              <a:buFont typeface="Arial" panose="020B0604020202020204" pitchFamily="34" charset="0"/>
              <a:buChar char="•"/>
            </a:pPr>
            <a:r>
              <a:rPr lang="fr-FR" sz="1200" kern="1200" dirty="0" smtClean="0">
                <a:solidFill>
                  <a:schemeClr val="tx1">
                    <a:lumMod val="50000"/>
                  </a:schemeClr>
                </a:solidFill>
                <a:effectLst/>
                <a:latin typeface="+mn-lt"/>
                <a:ea typeface="+mn-ea"/>
                <a:cs typeface="+mn-cs"/>
              </a:rPr>
              <a:t>Attention particulière (même si cette question est traitée de manière différenciée) aux élites urbains (</a:t>
            </a:r>
            <a:r>
              <a:rPr lang="fr-FR" sz="1200" kern="1200" dirty="0" err="1" smtClean="0">
                <a:solidFill>
                  <a:schemeClr val="tx1">
                    <a:lumMod val="50000"/>
                  </a:schemeClr>
                </a:solidFill>
                <a:effectLst/>
                <a:latin typeface="+mn-lt"/>
                <a:ea typeface="+mn-ea"/>
                <a:cs typeface="+mn-cs"/>
              </a:rPr>
              <a:t>McCann</a:t>
            </a:r>
            <a:r>
              <a:rPr lang="fr-FR" sz="1200" kern="1200" dirty="0" smtClean="0">
                <a:solidFill>
                  <a:schemeClr val="tx1">
                    <a:lumMod val="50000"/>
                  </a:schemeClr>
                </a:solidFill>
                <a:effectLst/>
                <a:latin typeface="+mn-lt"/>
                <a:ea typeface="+mn-ea"/>
                <a:cs typeface="+mn-cs"/>
              </a:rPr>
              <a:t> : New </a:t>
            </a:r>
            <a:r>
              <a:rPr lang="fr-FR" sz="1200" kern="1200" dirty="0" err="1" smtClean="0">
                <a:solidFill>
                  <a:schemeClr val="tx1">
                    <a:lumMod val="50000"/>
                  </a:schemeClr>
                </a:solidFill>
                <a:effectLst/>
                <a:latin typeface="+mn-lt"/>
                <a:ea typeface="+mn-ea"/>
                <a:cs typeface="+mn-cs"/>
              </a:rPr>
              <a:t>Specialist</a:t>
            </a:r>
            <a:r>
              <a:rPr lang="fr-FR" sz="1200" kern="1200" dirty="0" smtClean="0">
                <a:solidFill>
                  <a:schemeClr val="tx1">
                    <a:lumMod val="50000"/>
                  </a:schemeClr>
                </a:solidFill>
                <a:effectLst/>
                <a:latin typeface="+mn-lt"/>
                <a:ea typeface="+mn-ea"/>
                <a:cs typeface="+mn-cs"/>
              </a:rPr>
              <a:t> Elit / global </a:t>
            </a:r>
            <a:r>
              <a:rPr lang="fr-FR" sz="1200" kern="1200" dirty="0" err="1" smtClean="0">
                <a:solidFill>
                  <a:schemeClr val="tx1">
                    <a:lumMod val="50000"/>
                  </a:schemeClr>
                </a:solidFill>
                <a:effectLst/>
                <a:latin typeface="+mn-lt"/>
                <a:ea typeface="+mn-ea"/>
                <a:cs typeface="+mn-cs"/>
              </a:rPr>
              <a:t>consultocracy</a:t>
            </a:r>
            <a:r>
              <a:rPr lang="fr-FR" sz="1200" kern="1200" dirty="0" smtClean="0">
                <a:solidFill>
                  <a:schemeClr val="tx1">
                    <a:lumMod val="50000"/>
                  </a:schemeClr>
                </a:solidFill>
                <a:effectLst/>
                <a:latin typeface="+mn-lt"/>
                <a:ea typeface="+mn-ea"/>
                <a:cs typeface="+mn-cs"/>
              </a:rPr>
              <a:t>) et à des pratiques d’échanges plus ou moins formelles. En</a:t>
            </a:r>
            <a:r>
              <a:rPr lang="fr-FR" sz="1200" kern="1200" baseline="0" dirty="0" smtClean="0">
                <a:solidFill>
                  <a:schemeClr val="tx1">
                    <a:lumMod val="50000"/>
                  </a:schemeClr>
                </a:solidFill>
                <a:effectLst/>
                <a:latin typeface="+mn-lt"/>
                <a:ea typeface="+mn-ea"/>
                <a:cs typeface="+mn-cs"/>
              </a:rPr>
              <a:t> </a:t>
            </a:r>
            <a:r>
              <a:rPr lang="fr-FR" sz="1200" kern="1200" dirty="0" smtClean="0">
                <a:solidFill>
                  <a:schemeClr val="tx1">
                    <a:lumMod val="50000"/>
                  </a:schemeClr>
                </a:solidFill>
                <a:effectLst/>
                <a:latin typeface="+mn-lt"/>
                <a:ea typeface="+mn-ea"/>
                <a:cs typeface="+mn-cs"/>
              </a:rPr>
              <a:t>tout cas à des coalitions d’acteurs au niveau local =&gt; des études peu enclines à traiter la coopération interurbaine </a:t>
            </a:r>
            <a:r>
              <a:rPr lang="fr-FR" sz="1200" kern="1200" dirty="0" err="1" smtClean="0">
                <a:solidFill>
                  <a:schemeClr val="tx1">
                    <a:lumMod val="50000"/>
                  </a:schemeClr>
                </a:solidFill>
                <a:effectLst/>
                <a:latin typeface="+mn-lt"/>
                <a:ea typeface="+mn-ea"/>
                <a:cs typeface="+mn-cs"/>
              </a:rPr>
              <a:t>institionnalisée</a:t>
            </a:r>
            <a:r>
              <a:rPr lang="fr-FR" sz="1200" kern="1200" dirty="0" smtClean="0">
                <a:solidFill>
                  <a:schemeClr val="tx1">
                    <a:lumMod val="50000"/>
                  </a:schemeClr>
                </a:solidFill>
                <a:effectLst/>
                <a:latin typeface="+mn-lt"/>
                <a:ea typeface="+mn-ea"/>
                <a:cs typeface="+mn-cs"/>
              </a:rPr>
              <a:t> (comme c’est le cas pour le programme </a:t>
            </a:r>
            <a:r>
              <a:rPr lang="fr-FR" sz="1200" kern="1200" dirty="0" err="1" smtClean="0">
                <a:solidFill>
                  <a:schemeClr val="tx1">
                    <a:lumMod val="50000"/>
                  </a:schemeClr>
                </a:solidFill>
                <a:effectLst/>
                <a:latin typeface="+mn-lt"/>
                <a:ea typeface="+mn-ea"/>
                <a:cs typeface="+mn-cs"/>
              </a:rPr>
              <a:t>urbact</a:t>
            </a:r>
            <a:r>
              <a:rPr lang="fr-FR" sz="1200" kern="1200" dirty="0" smtClean="0">
                <a:solidFill>
                  <a:schemeClr val="tx1">
                    <a:lumMod val="50000"/>
                  </a:schemeClr>
                </a:solidFill>
                <a:effectLst/>
                <a:latin typeface="+mn-lt"/>
                <a:ea typeface="+mn-ea"/>
                <a:cs typeface="+mn-cs"/>
              </a:rPr>
              <a:t>)</a:t>
            </a:r>
          </a:p>
          <a:p>
            <a:r>
              <a:rPr lang="fr-FR" sz="1200" kern="1200" dirty="0" smtClean="0">
                <a:solidFill>
                  <a:schemeClr val="tx1">
                    <a:lumMod val="50000"/>
                  </a:schemeClr>
                </a:solidFill>
                <a:effectLst/>
                <a:latin typeface="+mn-lt"/>
                <a:ea typeface="+mn-ea"/>
                <a:cs typeface="+mn-cs"/>
              </a:rPr>
              <a:t>Analytiquement : une tension entre convergence (uniformisation des politiques urbaines, des modalités de gouvernance) et différenciation (spécialisation, positionnement dans le cadre d’une compétition interurbaine).</a:t>
            </a:r>
          </a:p>
          <a:p>
            <a:endParaRPr lang="fr-FR" dirty="0"/>
          </a:p>
        </p:txBody>
      </p:sp>
      <p:sp>
        <p:nvSpPr>
          <p:cNvPr id="4" name="Espace réservé du numéro de diapositive 3"/>
          <p:cNvSpPr>
            <a:spLocks noGrp="1"/>
          </p:cNvSpPr>
          <p:nvPr>
            <p:ph type="sldNum" sz="quarter" idx="10"/>
          </p:nvPr>
        </p:nvSpPr>
        <p:spPr/>
        <p:txBody>
          <a:bodyPr/>
          <a:lstStyle/>
          <a:p>
            <a:fld id="{7DBEFB6D-367E-4C25-963D-E435716D2D76}" type="slidenum">
              <a:rPr lang="fr-FR" smtClean="0"/>
              <a:t>8</a:t>
            </a:fld>
            <a:endParaRPr lang="fr-FR"/>
          </a:p>
        </p:txBody>
      </p:sp>
      <p:sp>
        <p:nvSpPr>
          <p:cNvPr id="5" name="Espace réservé de l'en-tête 4"/>
          <p:cNvSpPr>
            <a:spLocks noGrp="1"/>
          </p:cNvSpPr>
          <p:nvPr>
            <p:ph type="hdr" sz="quarter" idx="11"/>
          </p:nvPr>
        </p:nvSpPr>
        <p:spPr/>
        <p:txBody>
          <a:bodyPr/>
          <a:lstStyle/>
          <a:p>
            <a:endParaRPr lang="fr-FR"/>
          </a:p>
        </p:txBody>
      </p:sp>
    </p:spTree>
    <p:extLst>
      <p:ext uri="{BB962C8B-B14F-4D97-AF65-F5344CB8AC3E}">
        <p14:creationId xmlns:p14="http://schemas.microsoft.com/office/powerpoint/2010/main" val="3458423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villes (parfois entendues</a:t>
            </a:r>
            <a:r>
              <a:rPr lang="fr-FR" baseline="0" dirty="0" smtClean="0"/>
              <a:t> comme gouvernement urbains, parfois comme acteurs collectifs plus larges) échangent, s’associent, travaillent ensemble =&gt; coopèrent </a:t>
            </a:r>
            <a:endParaRPr lang="fr-FR" dirty="0" smtClean="0"/>
          </a:p>
          <a:p>
            <a:r>
              <a:rPr lang="fr-FR" dirty="0" smtClean="0"/>
              <a:t>Ici,</a:t>
            </a:r>
            <a:r>
              <a:rPr lang="fr-FR" baseline="0" dirty="0" smtClean="0"/>
              <a:t> il ne s’agit pas de commenter chaque mot ni chaque approche mais de montrer la diversité des intérêts et problématiques associés à ce phénomène (laissé volontairement flou pour le moment) </a:t>
            </a:r>
            <a:endParaRPr lang="fr-FR" dirty="0"/>
          </a:p>
        </p:txBody>
      </p:sp>
      <p:sp>
        <p:nvSpPr>
          <p:cNvPr id="4" name="Espace réservé de l'en-tête 3"/>
          <p:cNvSpPr>
            <a:spLocks noGrp="1"/>
          </p:cNvSpPr>
          <p:nvPr>
            <p:ph type="hd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7DBEFB6D-367E-4C25-963D-E435716D2D76}" type="slidenum">
              <a:rPr lang="fr-FR" smtClean="0"/>
              <a:t>9</a:t>
            </a:fld>
            <a:endParaRPr lang="fr-FR"/>
          </a:p>
        </p:txBody>
      </p:sp>
    </p:spTree>
    <p:extLst>
      <p:ext uri="{BB962C8B-B14F-4D97-AF65-F5344CB8AC3E}">
        <p14:creationId xmlns:p14="http://schemas.microsoft.com/office/powerpoint/2010/main" val="2522497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 name="Titre 1"/>
          <p:cNvSpPr>
            <a:spLocks noGrp="1"/>
          </p:cNvSpPr>
          <p:nvPr>
            <p:ph type="ctrTitle"/>
          </p:nvPr>
        </p:nvSpPr>
        <p:spPr>
          <a:xfrm>
            <a:off x="838201" y="4114800"/>
            <a:ext cx="10515598" cy="1158446"/>
          </a:xfrm>
        </p:spPr>
        <p:txBody>
          <a:bodyPr rtlCol="0" anchor="b">
            <a:normAutofit/>
          </a:bodyPr>
          <a:lstStyle>
            <a:lvl1pPr algn="l">
              <a:defRPr sz="5200">
                <a:solidFill>
                  <a:schemeClr val="tx1"/>
                </a:solidFill>
              </a:defRPr>
            </a:lvl1pPr>
          </a:lstStyle>
          <a:p>
            <a:pPr rtl="0"/>
            <a:r>
              <a:rPr lang="fr-FR" smtClean="0"/>
              <a:t>Modifiez le style du titre</a:t>
            </a:r>
            <a:endParaRPr lang="fr-FR" dirty="0"/>
          </a:p>
        </p:txBody>
      </p:sp>
      <p:sp>
        <p:nvSpPr>
          <p:cNvPr id="3" name="Sous-titre 2"/>
          <p:cNvSpPr>
            <a:spLocks noGrp="1"/>
          </p:cNvSpPr>
          <p:nvPr>
            <p:ph type="subTitle" idx="1"/>
          </p:nvPr>
        </p:nvSpPr>
        <p:spPr>
          <a:xfrm>
            <a:off x="838201" y="5338170"/>
            <a:ext cx="10515598" cy="474836"/>
          </a:xfrm>
        </p:spPr>
        <p:txBody>
          <a:bodyPr rtlCol="0"/>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smtClean="0"/>
              <a:t>Modifiez le style des sous-titres du masque</a:t>
            </a:r>
            <a:endParaRPr lang="fr-FR" dirty="0"/>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smtClean="0"/>
              <a:t>Modifiez le style du titre</a:t>
            </a:r>
            <a:endParaRPr lang="fr-FR" dirty="0"/>
          </a:p>
        </p:txBody>
      </p:sp>
      <p:sp>
        <p:nvSpPr>
          <p:cNvPr id="3" name="Espace réservé du texte vertical 2"/>
          <p:cNvSpPr>
            <a:spLocks noGrp="1"/>
          </p:cNvSpPr>
          <p:nvPr>
            <p:ph type="body" orient="vert" idx="1"/>
          </p:nvPr>
        </p:nvSpPr>
        <p:spPr/>
        <p:txBody>
          <a:bodyPr vert="eaVert" rtlCol="0"/>
          <a:lstStyle/>
          <a:p>
            <a:pPr lvl="0" rtl="0"/>
            <a:r>
              <a:rPr lang="fr-FR" smtClean="0"/>
              <a:t>Modifiez les styles du texte du masque</a:t>
            </a:r>
          </a:p>
          <a:p>
            <a:pPr lvl="1" rtl="0"/>
            <a:r>
              <a:rPr lang="fr-FR" smtClean="0"/>
              <a:t>Deuxième niveau</a:t>
            </a:r>
          </a:p>
          <a:p>
            <a:pPr lvl="2" rtl="0"/>
            <a:r>
              <a:rPr lang="fr-FR" smtClean="0"/>
              <a:t>Troisième niveau</a:t>
            </a:r>
          </a:p>
          <a:p>
            <a:pPr lvl="3" rtl="0"/>
            <a:r>
              <a:rPr lang="fr-FR" smtClean="0"/>
              <a:t>Quatrième niveau</a:t>
            </a:r>
          </a:p>
          <a:p>
            <a:pPr lvl="4" rtl="0"/>
            <a:r>
              <a:rPr lang="fr-FR" smtClean="0"/>
              <a:t>Cinquième niveau</a:t>
            </a:r>
            <a:endParaRPr lang="fr-FR" dirty="0"/>
          </a:p>
        </p:txBody>
      </p:sp>
      <p:sp>
        <p:nvSpPr>
          <p:cNvPr id="5" name="Espace réservé du pied de page 3"/>
          <p:cNvSpPr>
            <a:spLocks noGrp="1"/>
          </p:cNvSpPr>
          <p:nvPr>
            <p:ph type="ftr" sz="quarter" idx="11"/>
          </p:nvPr>
        </p:nvSpPr>
        <p:spPr/>
        <p:txBody>
          <a:bodyPr rtlCol="0"/>
          <a:lstStyle/>
          <a:p>
            <a:pPr rtl="0"/>
            <a:endParaRPr lang="fr-FR" dirty="0"/>
          </a:p>
        </p:txBody>
      </p:sp>
      <p:sp>
        <p:nvSpPr>
          <p:cNvPr id="4" name="Espace réservé de la date 4"/>
          <p:cNvSpPr>
            <a:spLocks noGrp="1"/>
          </p:cNvSpPr>
          <p:nvPr>
            <p:ph type="dt" sz="half" idx="10"/>
          </p:nvPr>
        </p:nvSpPr>
        <p:spPr/>
        <p:txBody>
          <a:bodyPr rtlCol="0"/>
          <a:lstStyle/>
          <a:p>
            <a:pPr rtl="0"/>
            <a:fld id="{0C528F2F-7BAD-4368-AFE2-B3C78354C74D}" type="datetime1">
              <a:rPr lang="fr-FR" smtClean="0"/>
              <a:t>09/06/2018</a:t>
            </a:fld>
            <a:endParaRPr lang="fr-FR" dirty="0"/>
          </a:p>
        </p:txBody>
      </p:sp>
      <p:sp>
        <p:nvSpPr>
          <p:cNvPr id="6" name="Espace réservé du numéro de diapositive 5"/>
          <p:cNvSpPr>
            <a:spLocks noGrp="1"/>
          </p:cNvSpPr>
          <p:nvPr>
            <p:ph type="sldNum" sz="quarter" idx="12"/>
          </p:nvPr>
        </p:nvSpPr>
        <p:spPr/>
        <p:txBody>
          <a:bodyPr rtlCol="0"/>
          <a:lstStyle/>
          <a:p>
            <a:pPr rtl="0"/>
            <a:fld id="{B13333A4-2EF1-4B79-B68C-AB20E66B4822}" type="slidenum">
              <a:rPr lang="fr-FR" smtClean="0"/>
              <a:t>‹N°›</a:t>
            </a:fld>
            <a:endParaRPr lang="fr-FR" dirty="0"/>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741693" y="365125"/>
            <a:ext cx="1600200" cy="5811838"/>
          </a:xfrm>
        </p:spPr>
        <p:txBody>
          <a:bodyPr vert="eaVert" rtlCol="0"/>
          <a:lstStyle>
            <a:lvl1pPr>
              <a:defRPr/>
            </a:lvl1pPr>
          </a:lstStyle>
          <a:p>
            <a:pPr rtl="0"/>
            <a:r>
              <a:rPr lang="fr-FR" smtClean="0"/>
              <a:t>Modifiez le style du titre</a:t>
            </a:r>
            <a:endParaRPr lang="fr-FR" dirty="0"/>
          </a:p>
        </p:txBody>
      </p:sp>
      <p:sp>
        <p:nvSpPr>
          <p:cNvPr id="3" name="Espace réservé du texte vertical 2"/>
          <p:cNvSpPr>
            <a:spLocks noGrp="1"/>
          </p:cNvSpPr>
          <p:nvPr>
            <p:ph type="body" orient="vert" idx="1"/>
          </p:nvPr>
        </p:nvSpPr>
        <p:spPr>
          <a:xfrm>
            <a:off x="838200" y="365125"/>
            <a:ext cx="8534400" cy="5811838"/>
          </a:xfrm>
        </p:spPr>
        <p:txBody>
          <a:bodyPr vert="eaVert" rtlCol="0"/>
          <a:lstStyle/>
          <a:p>
            <a:pPr lvl="0" rtl="0"/>
            <a:r>
              <a:rPr lang="fr-FR" smtClean="0"/>
              <a:t>Modifiez les styles du texte du masque</a:t>
            </a:r>
          </a:p>
          <a:p>
            <a:pPr lvl="1" rtl="0"/>
            <a:r>
              <a:rPr lang="fr-FR" smtClean="0"/>
              <a:t>Deuxième niveau</a:t>
            </a:r>
          </a:p>
          <a:p>
            <a:pPr lvl="2" rtl="0"/>
            <a:r>
              <a:rPr lang="fr-FR" smtClean="0"/>
              <a:t>Troisième niveau</a:t>
            </a:r>
          </a:p>
          <a:p>
            <a:pPr lvl="3" rtl="0"/>
            <a:r>
              <a:rPr lang="fr-FR" smtClean="0"/>
              <a:t>Quatrième niveau</a:t>
            </a:r>
          </a:p>
          <a:p>
            <a:pPr lvl="4" rtl="0"/>
            <a:r>
              <a:rPr lang="fr-FR" smtClean="0"/>
              <a:t>Cinquième niveau</a:t>
            </a:r>
            <a:endParaRPr lang="fr-FR" dirty="0"/>
          </a:p>
        </p:txBody>
      </p:sp>
      <p:sp>
        <p:nvSpPr>
          <p:cNvPr id="5" name="Espace réservé du pied de page 3"/>
          <p:cNvSpPr>
            <a:spLocks noGrp="1"/>
          </p:cNvSpPr>
          <p:nvPr>
            <p:ph type="ftr" sz="quarter" idx="11"/>
          </p:nvPr>
        </p:nvSpPr>
        <p:spPr/>
        <p:txBody>
          <a:bodyPr rtlCol="0"/>
          <a:lstStyle/>
          <a:p>
            <a:pPr rtl="0"/>
            <a:endParaRPr lang="fr-FR" dirty="0"/>
          </a:p>
        </p:txBody>
      </p:sp>
      <p:sp>
        <p:nvSpPr>
          <p:cNvPr id="4" name="Espace réservé de la date 4"/>
          <p:cNvSpPr>
            <a:spLocks noGrp="1"/>
          </p:cNvSpPr>
          <p:nvPr>
            <p:ph type="dt" sz="half" idx="10"/>
          </p:nvPr>
        </p:nvSpPr>
        <p:spPr/>
        <p:txBody>
          <a:bodyPr rtlCol="0"/>
          <a:lstStyle/>
          <a:p>
            <a:pPr rtl="0"/>
            <a:fld id="{8CF2C651-2CFD-40EA-B657-31BB186C3791}" type="datetime1">
              <a:rPr lang="fr-FR" smtClean="0"/>
              <a:t>09/06/2018</a:t>
            </a:fld>
            <a:endParaRPr lang="fr-FR" dirty="0"/>
          </a:p>
        </p:txBody>
      </p:sp>
      <p:sp>
        <p:nvSpPr>
          <p:cNvPr id="6" name="Espace réservé du numéro de diapositive 5"/>
          <p:cNvSpPr>
            <a:spLocks noGrp="1"/>
          </p:cNvSpPr>
          <p:nvPr>
            <p:ph type="sldNum" sz="quarter" idx="12"/>
          </p:nvPr>
        </p:nvSpPr>
        <p:spPr/>
        <p:txBody>
          <a:bodyPr rtlCol="0"/>
          <a:lstStyle/>
          <a:p>
            <a:pPr rtl="0"/>
            <a:fld id="{B13333A4-2EF1-4B79-B68C-AB20E66B4822}" type="slidenum">
              <a:rPr lang="fr-FR" smtClean="0"/>
              <a:t>‹N°›</a:t>
            </a:fld>
            <a:endParaRPr lang="fr-FR" dirty="0"/>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17931" y="3429001"/>
            <a:ext cx="9756141" cy="2362199"/>
          </a:xfrm>
        </p:spPr>
        <p:txBody>
          <a:bodyPr anchor="b">
            <a:normAutofit/>
          </a:bodyPr>
          <a:lstStyle>
            <a:lvl1pPr algn="l">
              <a:defRPr sz="4400" b="0" cap="all"/>
            </a:lvl1pPr>
          </a:lstStyle>
          <a:p>
            <a:r>
              <a:rPr lang="fr-FR" smtClean="0"/>
              <a:t>Modifiez le style du titre</a:t>
            </a:r>
            <a:endParaRPr/>
          </a:p>
        </p:txBody>
      </p:sp>
      <p:sp>
        <p:nvSpPr>
          <p:cNvPr id="3" name="Text Placeholder 2"/>
          <p:cNvSpPr>
            <a:spLocks noGrp="1"/>
          </p:cNvSpPr>
          <p:nvPr>
            <p:ph type="body" idx="1"/>
          </p:nvPr>
        </p:nvSpPr>
        <p:spPr>
          <a:xfrm>
            <a:off x="1213466" y="685802"/>
            <a:ext cx="7855109" cy="1142999"/>
          </a:xfrm>
        </p:spPr>
        <p:txBody>
          <a:bodyPr anchor="t"/>
          <a:lstStyle>
            <a:lvl1pPr marL="0" indent="0">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EDF33987-6305-4E2A-BF18-EF013ECE927B}" type="datetimeFigureOut">
              <a:rPr lang="fr-FR"/>
              <a:t>09/06/2018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F36C87F6-986D-49E6-AF40-1B3A1EE8064D}" type="slidenum">
              <a:rPr/>
              <a:t>‹N°›</a:t>
            </a:fld>
            <a:endParaRPr/>
          </a:p>
        </p:txBody>
      </p:sp>
    </p:spTree>
    <p:extLst>
      <p:ext uri="{BB962C8B-B14F-4D97-AF65-F5344CB8AC3E}">
        <p14:creationId xmlns:p14="http://schemas.microsoft.com/office/powerpoint/2010/main" val="11598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smtClean="0"/>
              <a:t>Modifiez le style du titre</a:t>
            </a:r>
            <a:endParaRPr lang="fr-FR" dirty="0"/>
          </a:p>
        </p:txBody>
      </p:sp>
      <p:sp>
        <p:nvSpPr>
          <p:cNvPr id="3" name="Espace réservé du contenu 2"/>
          <p:cNvSpPr>
            <a:spLocks noGrp="1"/>
          </p:cNvSpPr>
          <p:nvPr>
            <p:ph idx="1"/>
          </p:nvPr>
        </p:nvSpPr>
        <p:spPr/>
        <p:txBody>
          <a:bodyPr rtlCol="0"/>
          <a:lstStyle/>
          <a:p>
            <a:pPr lvl="0" rtl="0"/>
            <a:r>
              <a:rPr lang="fr-FR" smtClean="0"/>
              <a:t>Modifiez les styles du texte du masque</a:t>
            </a:r>
          </a:p>
          <a:p>
            <a:pPr lvl="1" rtl="0"/>
            <a:r>
              <a:rPr lang="fr-FR" smtClean="0"/>
              <a:t>Deuxième niveau</a:t>
            </a:r>
          </a:p>
          <a:p>
            <a:pPr lvl="2" rtl="0"/>
            <a:r>
              <a:rPr lang="fr-FR" smtClean="0"/>
              <a:t>Troisième niveau</a:t>
            </a:r>
          </a:p>
          <a:p>
            <a:pPr lvl="3" rtl="0"/>
            <a:r>
              <a:rPr lang="fr-FR" smtClean="0"/>
              <a:t>Quatrième niveau</a:t>
            </a:r>
          </a:p>
          <a:p>
            <a:pPr lvl="4" rtl="0"/>
            <a:r>
              <a:rPr lang="fr-FR" smtClean="0"/>
              <a:t>Cinquième niveau</a:t>
            </a:r>
            <a:endParaRPr lang="fr-FR" dirty="0"/>
          </a:p>
        </p:txBody>
      </p:sp>
      <p:sp>
        <p:nvSpPr>
          <p:cNvPr id="5" name="Espace réservé du pied de page 3"/>
          <p:cNvSpPr>
            <a:spLocks noGrp="1"/>
          </p:cNvSpPr>
          <p:nvPr>
            <p:ph type="ftr" sz="quarter" idx="11"/>
          </p:nvPr>
        </p:nvSpPr>
        <p:spPr/>
        <p:txBody>
          <a:bodyPr rtlCol="0"/>
          <a:lstStyle/>
          <a:p>
            <a:pPr rtl="0"/>
            <a:endParaRPr lang="fr-FR" dirty="0"/>
          </a:p>
        </p:txBody>
      </p:sp>
      <p:sp>
        <p:nvSpPr>
          <p:cNvPr id="4" name="Espace réservé de la date 4"/>
          <p:cNvSpPr>
            <a:spLocks noGrp="1"/>
          </p:cNvSpPr>
          <p:nvPr>
            <p:ph type="dt" sz="half" idx="10"/>
          </p:nvPr>
        </p:nvSpPr>
        <p:spPr/>
        <p:txBody>
          <a:bodyPr rtlCol="0"/>
          <a:lstStyle>
            <a:lvl1pPr>
              <a:defRPr/>
            </a:lvl1pPr>
          </a:lstStyle>
          <a:p>
            <a:fld id="{9E950C72-0F5A-470F-8F34-B64F4E67C6B6}" type="datetime1">
              <a:rPr lang="fr-FR" smtClean="0"/>
              <a:t>09/06/2018</a:t>
            </a:fld>
            <a:endParaRPr lang="fr-FR" dirty="0"/>
          </a:p>
        </p:txBody>
      </p:sp>
      <p:sp>
        <p:nvSpPr>
          <p:cNvPr id="6" name="Espace réservé du numéro de diapositive 5"/>
          <p:cNvSpPr>
            <a:spLocks noGrp="1"/>
          </p:cNvSpPr>
          <p:nvPr>
            <p:ph type="sldNum" sz="quarter" idx="12"/>
          </p:nvPr>
        </p:nvSpPr>
        <p:spPr/>
        <p:txBody>
          <a:bodyPr rtlCol="0"/>
          <a:lstStyle/>
          <a:p>
            <a:pPr rtl="0"/>
            <a:fld id="{B13333A4-2EF1-4B79-B68C-AB20E66B4822}" type="slidenum">
              <a:rPr lang="fr-FR" smtClean="0"/>
              <a:t>‹N°›</a:t>
            </a:fld>
            <a:endParaRPr lang="fr-FR" dirty="0"/>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n-tête de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 name="Titre 1"/>
          <p:cNvSpPr>
            <a:spLocks noGrp="1"/>
          </p:cNvSpPr>
          <p:nvPr>
            <p:ph type="title"/>
          </p:nvPr>
        </p:nvSpPr>
        <p:spPr>
          <a:xfrm>
            <a:off x="841247" y="3429000"/>
            <a:ext cx="10374313" cy="1838519"/>
          </a:xfrm>
        </p:spPr>
        <p:txBody>
          <a:bodyPr rtlCol="0" anchor="b">
            <a:normAutofit/>
          </a:bodyPr>
          <a:lstStyle>
            <a:lvl1pPr>
              <a:defRPr sz="5200">
                <a:solidFill>
                  <a:schemeClr val="bg1"/>
                </a:solidFill>
              </a:defRPr>
            </a:lvl1pPr>
          </a:lstStyle>
          <a:p>
            <a:pPr rtl="0"/>
            <a:r>
              <a:rPr lang="fr-FR" smtClean="0"/>
              <a:t>Modifiez le style du titre</a:t>
            </a:r>
            <a:endParaRPr lang="fr-FR" dirty="0"/>
          </a:p>
        </p:txBody>
      </p:sp>
      <p:sp>
        <p:nvSpPr>
          <p:cNvPr id="3" name="Espace réservé du texte 2"/>
          <p:cNvSpPr>
            <a:spLocks noGrp="1"/>
          </p:cNvSpPr>
          <p:nvPr>
            <p:ph type="body" idx="1"/>
          </p:nvPr>
        </p:nvSpPr>
        <p:spPr>
          <a:xfrm>
            <a:off x="841248" y="5340096"/>
            <a:ext cx="10374312" cy="475488"/>
          </a:xfrm>
        </p:spPr>
        <p:txBody>
          <a:bodyPr rtlCol="0"/>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fr-FR" smtClean="0"/>
              <a:t>Modifiez les styles du texte du masque</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6"/>
            <a:ext cx="10515600" cy="1145224"/>
          </a:xfrm>
        </p:spPr>
        <p:txBody>
          <a:bodyPr rtlCol="0"/>
          <a:lstStyle/>
          <a:p>
            <a:pPr rtl="0"/>
            <a:r>
              <a:rPr lang="fr-FR" smtClean="0"/>
              <a:t>Modifiez le style du titre</a:t>
            </a:r>
            <a:endParaRPr lang="fr-FR" dirty="0"/>
          </a:p>
        </p:txBody>
      </p:sp>
      <p:sp>
        <p:nvSpPr>
          <p:cNvPr id="3" name="Espace réservé du contenu 2"/>
          <p:cNvSpPr>
            <a:spLocks noGrp="1"/>
          </p:cNvSpPr>
          <p:nvPr>
            <p:ph sz="half" idx="1"/>
          </p:nvPr>
        </p:nvSpPr>
        <p:spPr>
          <a:xfrm>
            <a:off x="838200" y="1825625"/>
            <a:ext cx="5029200" cy="4351338"/>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fr-FR" smtClean="0"/>
              <a:t>Modifiez les styles du texte du masque</a:t>
            </a:r>
          </a:p>
          <a:p>
            <a:pPr lvl="1" rtl="0"/>
            <a:r>
              <a:rPr lang="fr-FR" smtClean="0"/>
              <a:t>Deuxième niveau</a:t>
            </a:r>
          </a:p>
          <a:p>
            <a:pPr lvl="2" rtl="0"/>
            <a:r>
              <a:rPr lang="fr-FR" smtClean="0"/>
              <a:t>Troisième niveau</a:t>
            </a:r>
          </a:p>
          <a:p>
            <a:pPr lvl="3" rtl="0"/>
            <a:r>
              <a:rPr lang="fr-FR" smtClean="0"/>
              <a:t>Quatrième niveau</a:t>
            </a:r>
          </a:p>
          <a:p>
            <a:pPr lvl="4" rtl="0"/>
            <a:r>
              <a:rPr lang="fr-FR" smtClean="0"/>
              <a:t>Cinquième niveau</a:t>
            </a:r>
            <a:endParaRPr lang="fr-FR" dirty="0"/>
          </a:p>
        </p:txBody>
      </p:sp>
      <p:sp>
        <p:nvSpPr>
          <p:cNvPr id="4" name="Espace réservé du contenu 3"/>
          <p:cNvSpPr>
            <a:spLocks noGrp="1"/>
          </p:cNvSpPr>
          <p:nvPr>
            <p:ph sz="half" idx="2"/>
          </p:nvPr>
        </p:nvSpPr>
        <p:spPr>
          <a:xfrm>
            <a:off x="6324600" y="1825625"/>
            <a:ext cx="5029200" cy="4351338"/>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fr-FR" smtClean="0"/>
              <a:t>Modifiez les styles du texte du masque</a:t>
            </a:r>
          </a:p>
          <a:p>
            <a:pPr lvl="1" rtl="0"/>
            <a:r>
              <a:rPr lang="fr-FR" smtClean="0"/>
              <a:t>Deuxième niveau</a:t>
            </a:r>
          </a:p>
          <a:p>
            <a:pPr lvl="2" rtl="0"/>
            <a:r>
              <a:rPr lang="fr-FR" smtClean="0"/>
              <a:t>Troisième niveau</a:t>
            </a:r>
          </a:p>
          <a:p>
            <a:pPr lvl="3" rtl="0"/>
            <a:r>
              <a:rPr lang="fr-FR" smtClean="0"/>
              <a:t>Quatrième niveau</a:t>
            </a:r>
          </a:p>
          <a:p>
            <a:pPr lvl="4" rtl="0"/>
            <a:r>
              <a:rPr lang="fr-FR" smtClean="0"/>
              <a:t>Cinquième niveau</a:t>
            </a:r>
            <a:endParaRPr lang="fr-FR" dirty="0"/>
          </a:p>
        </p:txBody>
      </p:sp>
      <p:sp>
        <p:nvSpPr>
          <p:cNvPr id="6" name="Espace réservé du pied de page 4"/>
          <p:cNvSpPr>
            <a:spLocks noGrp="1"/>
          </p:cNvSpPr>
          <p:nvPr>
            <p:ph type="ftr" sz="quarter" idx="11"/>
          </p:nvPr>
        </p:nvSpPr>
        <p:spPr/>
        <p:txBody>
          <a:bodyPr rtlCol="0"/>
          <a:lstStyle/>
          <a:p>
            <a:pPr rtl="0"/>
            <a:endParaRPr lang="fr-FR" dirty="0"/>
          </a:p>
        </p:txBody>
      </p:sp>
      <p:sp>
        <p:nvSpPr>
          <p:cNvPr id="5" name="Espace réservé de la date 5"/>
          <p:cNvSpPr>
            <a:spLocks noGrp="1"/>
          </p:cNvSpPr>
          <p:nvPr>
            <p:ph type="dt" sz="half" idx="10"/>
          </p:nvPr>
        </p:nvSpPr>
        <p:spPr/>
        <p:txBody>
          <a:bodyPr rtlCol="0"/>
          <a:lstStyle>
            <a:lvl1pPr>
              <a:defRPr/>
            </a:lvl1pPr>
          </a:lstStyle>
          <a:p>
            <a:fld id="{B4282F81-B590-40AF-90C4-C1C45CDEBCAD}" type="datetime1">
              <a:rPr lang="fr-FR" smtClean="0"/>
              <a:t>09/06/2018</a:t>
            </a:fld>
            <a:endParaRPr lang="fr-FR" dirty="0"/>
          </a:p>
        </p:txBody>
      </p:sp>
      <p:sp>
        <p:nvSpPr>
          <p:cNvPr id="7" name="Espace réservé du numéro de diapositive 6"/>
          <p:cNvSpPr>
            <a:spLocks noGrp="1"/>
          </p:cNvSpPr>
          <p:nvPr>
            <p:ph type="sldNum" sz="quarter" idx="12"/>
          </p:nvPr>
        </p:nvSpPr>
        <p:spPr/>
        <p:txBody>
          <a:bodyPr rtlCol="0"/>
          <a:lstStyle/>
          <a:p>
            <a:pPr rtl="0"/>
            <a:fld id="{B13333A4-2EF1-4B79-B68C-AB20E66B4822}" type="slidenum">
              <a:rPr lang="fr-FR" smtClean="0"/>
              <a:t>‹N°›</a:t>
            </a:fld>
            <a:endParaRPr lang="fr-FR" dirty="0"/>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smtClean="0"/>
              <a:t>Modifiez le style du titre</a:t>
            </a:r>
            <a:endParaRPr lang="fr-FR" dirty="0"/>
          </a:p>
        </p:txBody>
      </p:sp>
      <p:sp>
        <p:nvSpPr>
          <p:cNvPr id="3" name="Espace réservé du texte 2"/>
          <p:cNvSpPr>
            <a:spLocks noGrp="1"/>
          </p:cNvSpPr>
          <p:nvPr>
            <p:ph type="body" idx="1"/>
          </p:nvPr>
        </p:nvSpPr>
        <p:spPr>
          <a:xfrm>
            <a:off x="839788" y="1828800"/>
            <a:ext cx="5029200" cy="685800"/>
          </a:xfrm>
        </p:spPr>
        <p:txBody>
          <a:bodyPr rtlCol="0"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smtClean="0"/>
              <a:t>Modifiez les styles du texte du masque</a:t>
            </a:r>
          </a:p>
        </p:txBody>
      </p:sp>
      <p:sp>
        <p:nvSpPr>
          <p:cNvPr id="4" name="Espace réservé du contenu 3"/>
          <p:cNvSpPr>
            <a:spLocks noGrp="1"/>
          </p:cNvSpPr>
          <p:nvPr>
            <p:ph sz="half" idx="2"/>
          </p:nvPr>
        </p:nvSpPr>
        <p:spPr>
          <a:xfrm>
            <a:off x="839788" y="2514600"/>
            <a:ext cx="5029200" cy="3675063"/>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fr-FR" smtClean="0"/>
              <a:t>Modifiez les styles du texte du masque</a:t>
            </a:r>
          </a:p>
          <a:p>
            <a:pPr lvl="1" rtl="0"/>
            <a:r>
              <a:rPr lang="fr-FR" smtClean="0"/>
              <a:t>Deuxième niveau</a:t>
            </a:r>
          </a:p>
          <a:p>
            <a:pPr lvl="2" rtl="0"/>
            <a:r>
              <a:rPr lang="fr-FR" smtClean="0"/>
              <a:t>Troisième niveau</a:t>
            </a:r>
          </a:p>
          <a:p>
            <a:pPr lvl="3" rtl="0"/>
            <a:r>
              <a:rPr lang="fr-FR" smtClean="0"/>
              <a:t>Quatrième niveau</a:t>
            </a:r>
          </a:p>
          <a:p>
            <a:pPr lvl="4" rtl="0"/>
            <a:r>
              <a:rPr lang="fr-FR" smtClean="0"/>
              <a:t>Cinquième niveau</a:t>
            </a:r>
            <a:endParaRPr lang="fr-FR" dirty="0"/>
          </a:p>
        </p:txBody>
      </p:sp>
      <p:sp>
        <p:nvSpPr>
          <p:cNvPr id="5" name="Espace réservé du texte 4"/>
          <p:cNvSpPr>
            <a:spLocks noGrp="1"/>
          </p:cNvSpPr>
          <p:nvPr>
            <p:ph type="body" sz="quarter" idx="3"/>
          </p:nvPr>
        </p:nvSpPr>
        <p:spPr>
          <a:xfrm>
            <a:off x="6326188" y="1828800"/>
            <a:ext cx="5029200" cy="685800"/>
          </a:xfrm>
        </p:spPr>
        <p:txBody>
          <a:bodyPr rtlCol="0"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smtClean="0"/>
              <a:t>Modifiez les styles du texte du masque</a:t>
            </a:r>
          </a:p>
        </p:txBody>
      </p:sp>
      <p:sp>
        <p:nvSpPr>
          <p:cNvPr id="6" name="Espace réservé du contenu 5"/>
          <p:cNvSpPr>
            <a:spLocks noGrp="1"/>
          </p:cNvSpPr>
          <p:nvPr>
            <p:ph sz="quarter" idx="4"/>
          </p:nvPr>
        </p:nvSpPr>
        <p:spPr>
          <a:xfrm>
            <a:off x="6326188" y="2514600"/>
            <a:ext cx="5029200" cy="3675063"/>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fr-FR" smtClean="0"/>
              <a:t>Modifiez les styles du texte du masque</a:t>
            </a:r>
          </a:p>
          <a:p>
            <a:pPr lvl="1" rtl="0"/>
            <a:r>
              <a:rPr lang="fr-FR" smtClean="0"/>
              <a:t>Deuxième niveau</a:t>
            </a:r>
          </a:p>
          <a:p>
            <a:pPr lvl="2" rtl="0"/>
            <a:r>
              <a:rPr lang="fr-FR" smtClean="0"/>
              <a:t>Troisième niveau</a:t>
            </a:r>
          </a:p>
          <a:p>
            <a:pPr lvl="3" rtl="0"/>
            <a:r>
              <a:rPr lang="fr-FR" smtClean="0"/>
              <a:t>Quatrième niveau</a:t>
            </a:r>
          </a:p>
          <a:p>
            <a:pPr lvl="4" rtl="0"/>
            <a:r>
              <a:rPr lang="fr-FR" smtClean="0"/>
              <a:t>Cinquième niveau</a:t>
            </a:r>
            <a:endParaRPr lang="fr-FR" dirty="0"/>
          </a:p>
        </p:txBody>
      </p:sp>
      <p:sp>
        <p:nvSpPr>
          <p:cNvPr id="8" name="Espace réservé du pied de page 6"/>
          <p:cNvSpPr>
            <a:spLocks noGrp="1"/>
          </p:cNvSpPr>
          <p:nvPr>
            <p:ph type="ftr" sz="quarter" idx="11"/>
          </p:nvPr>
        </p:nvSpPr>
        <p:spPr/>
        <p:txBody>
          <a:bodyPr rtlCol="0"/>
          <a:lstStyle/>
          <a:p>
            <a:pPr rtl="0"/>
            <a:endParaRPr lang="fr-FR" dirty="0"/>
          </a:p>
        </p:txBody>
      </p:sp>
      <p:sp>
        <p:nvSpPr>
          <p:cNvPr id="7" name="Espace réservé de la date 7"/>
          <p:cNvSpPr>
            <a:spLocks noGrp="1"/>
          </p:cNvSpPr>
          <p:nvPr>
            <p:ph type="dt" sz="half" idx="10"/>
          </p:nvPr>
        </p:nvSpPr>
        <p:spPr/>
        <p:txBody>
          <a:bodyPr rtlCol="0"/>
          <a:lstStyle/>
          <a:p>
            <a:pPr rtl="0"/>
            <a:fld id="{0C3E6EEE-20DC-4AE8-889A-4B6D6D9F4ED4}" type="datetime1">
              <a:rPr lang="fr-FR" smtClean="0"/>
              <a:t>09/06/2018</a:t>
            </a:fld>
            <a:endParaRPr lang="fr-FR" dirty="0"/>
          </a:p>
        </p:txBody>
      </p:sp>
      <p:sp>
        <p:nvSpPr>
          <p:cNvPr id="9" name="Espace réservé du numéro de diapositive 8"/>
          <p:cNvSpPr>
            <a:spLocks noGrp="1"/>
          </p:cNvSpPr>
          <p:nvPr>
            <p:ph type="sldNum" sz="quarter" idx="12"/>
          </p:nvPr>
        </p:nvSpPr>
        <p:spPr/>
        <p:txBody>
          <a:bodyPr rtlCol="0"/>
          <a:lstStyle/>
          <a:p>
            <a:pPr rtl="0"/>
            <a:fld id="{B13333A4-2EF1-4B79-B68C-AB20E66B4822}" type="slidenum">
              <a:rPr lang="fr-FR" smtClean="0"/>
              <a:t>‹N°›</a:t>
            </a:fld>
            <a:endParaRPr lang="fr-FR" dirty="0"/>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smtClean="0"/>
              <a:t>Modifiez le style du titre</a:t>
            </a:r>
            <a:endParaRPr lang="fr-FR" dirty="0"/>
          </a:p>
        </p:txBody>
      </p:sp>
      <p:sp>
        <p:nvSpPr>
          <p:cNvPr id="4" name="Espace réservé du pied de page 2"/>
          <p:cNvSpPr>
            <a:spLocks noGrp="1"/>
          </p:cNvSpPr>
          <p:nvPr>
            <p:ph type="ftr" sz="quarter" idx="11"/>
          </p:nvPr>
        </p:nvSpPr>
        <p:spPr/>
        <p:txBody>
          <a:bodyPr rtlCol="0"/>
          <a:lstStyle/>
          <a:p>
            <a:pPr rtl="0"/>
            <a:endParaRPr lang="fr-FR" dirty="0"/>
          </a:p>
        </p:txBody>
      </p:sp>
      <p:sp>
        <p:nvSpPr>
          <p:cNvPr id="3" name="Espace réservé de la date 3"/>
          <p:cNvSpPr>
            <a:spLocks noGrp="1"/>
          </p:cNvSpPr>
          <p:nvPr>
            <p:ph type="dt" sz="half" idx="10"/>
          </p:nvPr>
        </p:nvSpPr>
        <p:spPr/>
        <p:txBody>
          <a:bodyPr rtlCol="0"/>
          <a:lstStyle/>
          <a:p>
            <a:pPr rtl="0"/>
            <a:fld id="{FF2C2416-53B4-4BE6-81F0-E3FAF9C39ADA}" type="datetime1">
              <a:rPr lang="fr-FR" smtClean="0"/>
              <a:t>09/06/2018</a:t>
            </a:fld>
            <a:endParaRPr lang="fr-FR" dirty="0"/>
          </a:p>
        </p:txBody>
      </p:sp>
      <p:sp>
        <p:nvSpPr>
          <p:cNvPr id="5" name="Espace réservé du numéro de diapositive 4"/>
          <p:cNvSpPr>
            <a:spLocks noGrp="1"/>
          </p:cNvSpPr>
          <p:nvPr>
            <p:ph type="sldNum" sz="quarter" idx="12"/>
          </p:nvPr>
        </p:nvSpPr>
        <p:spPr/>
        <p:txBody>
          <a:bodyPr rtlCol="0"/>
          <a:lstStyle/>
          <a:p>
            <a:pPr rtl="0"/>
            <a:fld id="{B13333A4-2EF1-4B79-B68C-AB20E66B4822}" type="slidenum">
              <a:rPr lang="fr-FR" smtClean="0"/>
              <a:t>‹N°›</a:t>
            </a:fld>
            <a:endParaRPr lang="fr-FR" dirty="0"/>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3" name="Espace réservé du pied de page 1"/>
          <p:cNvSpPr>
            <a:spLocks noGrp="1"/>
          </p:cNvSpPr>
          <p:nvPr>
            <p:ph type="ftr" sz="quarter" idx="11"/>
          </p:nvPr>
        </p:nvSpPr>
        <p:spPr/>
        <p:txBody>
          <a:bodyPr rtlCol="0"/>
          <a:lstStyle/>
          <a:p>
            <a:pPr rtl="0"/>
            <a:endParaRPr lang="fr-FR" dirty="0"/>
          </a:p>
        </p:txBody>
      </p:sp>
      <p:sp>
        <p:nvSpPr>
          <p:cNvPr id="2" name="Espace réservé de la date 2"/>
          <p:cNvSpPr>
            <a:spLocks noGrp="1"/>
          </p:cNvSpPr>
          <p:nvPr>
            <p:ph type="dt" sz="half" idx="10"/>
          </p:nvPr>
        </p:nvSpPr>
        <p:spPr/>
        <p:txBody>
          <a:bodyPr rtlCol="0"/>
          <a:lstStyle/>
          <a:p>
            <a:pPr rtl="0"/>
            <a:fld id="{7DC76D56-730B-4239-AE86-FBD1E8160E20}" type="datetime1">
              <a:rPr lang="fr-FR" smtClean="0"/>
              <a:t>09/06/2018</a:t>
            </a:fld>
            <a:endParaRPr lang="fr-FR" dirty="0"/>
          </a:p>
        </p:txBody>
      </p:sp>
      <p:sp>
        <p:nvSpPr>
          <p:cNvPr id="4" name="Espace réservé du numéro de diapositive 3"/>
          <p:cNvSpPr>
            <a:spLocks noGrp="1"/>
          </p:cNvSpPr>
          <p:nvPr>
            <p:ph type="sldNum" sz="quarter" idx="12"/>
          </p:nvPr>
        </p:nvSpPr>
        <p:spPr/>
        <p:txBody>
          <a:bodyPr rtlCol="0"/>
          <a:lstStyle/>
          <a:p>
            <a:pPr rtl="0"/>
            <a:fld id="{B13333A4-2EF1-4B79-B68C-AB20E66B4822}" type="slidenum">
              <a:rPr lang="fr-FR" smtClean="0"/>
              <a:t>‹N°›</a:t>
            </a:fld>
            <a:endParaRPr lang="fr-FR" dirty="0"/>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924799" y="1524000"/>
            <a:ext cx="3662995" cy="1905000"/>
          </a:xfrm>
        </p:spPr>
        <p:txBody>
          <a:bodyPr rtlCol="0" anchor="b">
            <a:normAutofit/>
          </a:bodyPr>
          <a:lstStyle>
            <a:lvl1pPr>
              <a:defRPr sz="3400"/>
            </a:lvl1pPr>
          </a:lstStyle>
          <a:p>
            <a:pPr rtl="0"/>
            <a:r>
              <a:rPr lang="fr-FR" smtClean="0"/>
              <a:t>Modifiez le style du titre</a:t>
            </a:r>
            <a:endParaRPr lang="fr-FR" dirty="0"/>
          </a:p>
        </p:txBody>
      </p:sp>
      <p:sp>
        <p:nvSpPr>
          <p:cNvPr id="3" name="Espace réservé du contenu 2"/>
          <p:cNvSpPr>
            <a:spLocks noGrp="1"/>
          </p:cNvSpPr>
          <p:nvPr>
            <p:ph idx="1"/>
          </p:nvPr>
        </p:nvSpPr>
        <p:spPr>
          <a:xfrm>
            <a:off x="838200" y="685800"/>
            <a:ext cx="6400800" cy="5257800"/>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fr-FR" smtClean="0"/>
              <a:t>Modifiez les styles du texte du masque</a:t>
            </a:r>
          </a:p>
          <a:p>
            <a:pPr lvl="1" rtl="0"/>
            <a:r>
              <a:rPr lang="fr-FR" smtClean="0"/>
              <a:t>Deuxième niveau</a:t>
            </a:r>
          </a:p>
          <a:p>
            <a:pPr lvl="2" rtl="0"/>
            <a:r>
              <a:rPr lang="fr-FR" smtClean="0"/>
              <a:t>Troisième niveau</a:t>
            </a:r>
          </a:p>
          <a:p>
            <a:pPr lvl="3" rtl="0"/>
            <a:r>
              <a:rPr lang="fr-FR" smtClean="0"/>
              <a:t>Quatrième niveau</a:t>
            </a:r>
          </a:p>
          <a:p>
            <a:pPr lvl="4" rtl="0"/>
            <a:r>
              <a:rPr lang="fr-FR" smtClean="0"/>
              <a:t>Cinquième niveau</a:t>
            </a:r>
            <a:endParaRPr lang="fr-FR" dirty="0"/>
          </a:p>
        </p:txBody>
      </p:sp>
      <p:sp>
        <p:nvSpPr>
          <p:cNvPr id="4" name="Espace réservé du texte 3"/>
          <p:cNvSpPr>
            <a:spLocks noGrp="1"/>
          </p:cNvSpPr>
          <p:nvPr>
            <p:ph type="body" sz="half" idx="2"/>
          </p:nvPr>
        </p:nvSpPr>
        <p:spPr>
          <a:xfrm>
            <a:off x="7924800" y="3581400"/>
            <a:ext cx="3662994" cy="1828800"/>
          </a:xfrm>
        </p:spPr>
        <p:txBody>
          <a:bodyPr rtlCol="0"/>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smtClean="0"/>
              <a:t>Modifiez les styles du texte du masque</a:t>
            </a:r>
          </a:p>
        </p:txBody>
      </p:sp>
      <p:sp>
        <p:nvSpPr>
          <p:cNvPr id="6" name="Espace réservé du pied de page 4"/>
          <p:cNvSpPr>
            <a:spLocks noGrp="1"/>
          </p:cNvSpPr>
          <p:nvPr>
            <p:ph type="ftr" sz="quarter" idx="11"/>
          </p:nvPr>
        </p:nvSpPr>
        <p:spPr/>
        <p:txBody>
          <a:bodyPr rtlCol="0"/>
          <a:lstStyle/>
          <a:p>
            <a:pPr rtl="0"/>
            <a:endParaRPr lang="fr-FR" dirty="0"/>
          </a:p>
        </p:txBody>
      </p:sp>
      <p:sp>
        <p:nvSpPr>
          <p:cNvPr id="5" name="Espace réservé de la date 5"/>
          <p:cNvSpPr>
            <a:spLocks noGrp="1"/>
          </p:cNvSpPr>
          <p:nvPr>
            <p:ph type="dt" sz="half" idx="10"/>
          </p:nvPr>
        </p:nvSpPr>
        <p:spPr/>
        <p:txBody>
          <a:bodyPr rtlCol="0"/>
          <a:lstStyle/>
          <a:p>
            <a:pPr rtl="0"/>
            <a:fld id="{0557E4BA-9B25-4867-960A-56F59EC303C9}" type="datetime1">
              <a:rPr lang="fr-FR" smtClean="0"/>
              <a:t>09/06/2018</a:t>
            </a:fld>
            <a:endParaRPr lang="fr-FR" dirty="0"/>
          </a:p>
        </p:txBody>
      </p:sp>
      <p:sp>
        <p:nvSpPr>
          <p:cNvPr id="7" name="Espace réservé du numéro de diapositive 6"/>
          <p:cNvSpPr>
            <a:spLocks noGrp="1"/>
          </p:cNvSpPr>
          <p:nvPr>
            <p:ph type="sldNum" sz="quarter" idx="12"/>
          </p:nvPr>
        </p:nvSpPr>
        <p:spPr/>
        <p:txBody>
          <a:bodyPr rtlCol="0"/>
          <a:lstStyle/>
          <a:p>
            <a:pPr rtl="0"/>
            <a:fld id="{B13333A4-2EF1-4B79-B68C-AB20E66B4822}" type="slidenum">
              <a:rPr lang="fr-FR" smtClean="0"/>
              <a:t>‹N°›</a:t>
            </a:fld>
            <a:endParaRPr lang="fr-FR" dirty="0"/>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7924799" y="1527048"/>
            <a:ext cx="3679179" cy="1901952"/>
          </a:xfrm>
        </p:spPr>
        <p:txBody>
          <a:bodyPr rtlCol="0" anchor="b">
            <a:normAutofit/>
          </a:bodyPr>
          <a:lstStyle>
            <a:lvl1pPr>
              <a:defRPr sz="3400"/>
            </a:lvl1pPr>
          </a:lstStyle>
          <a:p>
            <a:pPr rtl="0"/>
            <a:r>
              <a:rPr lang="fr-FR" smtClean="0"/>
              <a:t>Modifiez le style du titre</a:t>
            </a:r>
            <a:endParaRPr lang="fr-FR" dirty="0"/>
          </a:p>
        </p:txBody>
      </p:sp>
      <p:sp>
        <p:nvSpPr>
          <p:cNvPr id="3" name="Espace réservé d’image 2" descr="Espace réservé vide pour ajouter une image. Cliquez sur l’espace réservé et sélectionnez l’image à ajouter"/>
          <p:cNvSpPr>
            <a:spLocks noGrp="1"/>
          </p:cNvSpPr>
          <p:nvPr>
            <p:ph type="pic" idx="1"/>
          </p:nvPr>
        </p:nvSpPr>
        <p:spPr>
          <a:xfrm>
            <a:off x="838198" y="685800"/>
            <a:ext cx="6400800" cy="5257800"/>
          </a:xfrm>
        </p:spPr>
        <p:txBody>
          <a:bodyPr rtlCol="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smtClean="0"/>
              <a:t>Cliquez sur l'icône pour ajouter une image</a:t>
            </a:r>
            <a:endParaRPr lang="fr-FR" dirty="0"/>
          </a:p>
        </p:txBody>
      </p:sp>
      <p:sp>
        <p:nvSpPr>
          <p:cNvPr id="4" name="Espace réservé du texte 3"/>
          <p:cNvSpPr>
            <a:spLocks noGrp="1"/>
          </p:cNvSpPr>
          <p:nvPr>
            <p:ph type="body" sz="half" idx="2"/>
          </p:nvPr>
        </p:nvSpPr>
        <p:spPr>
          <a:xfrm>
            <a:off x="7924800" y="3581400"/>
            <a:ext cx="3679178" cy="1828800"/>
          </a:xfrm>
        </p:spPr>
        <p:txBody>
          <a:bodyPr rtlCol="0"/>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smtClean="0"/>
              <a:t>Modifiez les styles du texte du masque</a:t>
            </a:r>
          </a:p>
        </p:txBody>
      </p:sp>
      <p:sp>
        <p:nvSpPr>
          <p:cNvPr id="6" name="Espace réservé du pied de page 4"/>
          <p:cNvSpPr>
            <a:spLocks noGrp="1"/>
          </p:cNvSpPr>
          <p:nvPr>
            <p:ph type="ftr" sz="quarter" idx="11"/>
          </p:nvPr>
        </p:nvSpPr>
        <p:spPr/>
        <p:txBody>
          <a:bodyPr rtlCol="0"/>
          <a:lstStyle/>
          <a:p>
            <a:pPr rtl="0"/>
            <a:endParaRPr lang="fr-FR" dirty="0"/>
          </a:p>
        </p:txBody>
      </p:sp>
      <p:sp>
        <p:nvSpPr>
          <p:cNvPr id="5" name="Espace réservé de la date 5"/>
          <p:cNvSpPr>
            <a:spLocks noGrp="1"/>
          </p:cNvSpPr>
          <p:nvPr>
            <p:ph type="dt" sz="half" idx="10"/>
          </p:nvPr>
        </p:nvSpPr>
        <p:spPr/>
        <p:txBody>
          <a:bodyPr rtlCol="0"/>
          <a:lstStyle>
            <a:lvl1pPr>
              <a:defRPr/>
            </a:lvl1pPr>
          </a:lstStyle>
          <a:p>
            <a:fld id="{52731BD1-B485-4430-A4A2-FE9A76FDC1C9}" type="datetime1">
              <a:rPr lang="fr-FR" smtClean="0"/>
              <a:t>09/06/2018</a:t>
            </a:fld>
            <a:endParaRPr lang="fr-FR" dirty="0"/>
          </a:p>
        </p:txBody>
      </p:sp>
      <p:sp>
        <p:nvSpPr>
          <p:cNvPr id="7" name="Espace réservé du numéro de diapositive 6"/>
          <p:cNvSpPr>
            <a:spLocks noGrp="1"/>
          </p:cNvSpPr>
          <p:nvPr>
            <p:ph type="sldNum" sz="quarter" idx="12"/>
          </p:nvPr>
        </p:nvSpPr>
        <p:spPr/>
        <p:txBody>
          <a:bodyPr rtlCol="0"/>
          <a:lstStyle/>
          <a:p>
            <a:pPr rtl="0"/>
            <a:fld id="{B13333A4-2EF1-4B79-B68C-AB20E66B4822}" type="slidenum">
              <a:rPr lang="fr-FR" smtClean="0"/>
              <a:t>‹N°›</a:t>
            </a:fld>
            <a:endParaRPr lang="fr-FR" dirty="0"/>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 name="Espace réservé du titre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pPr rtl="0"/>
            <a:r>
              <a:rPr lang="fr-FR" dirty="0"/>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dirty="0"/>
              <a:t>Modifiez les styles du texte du masque</a:t>
            </a:r>
          </a:p>
          <a:p>
            <a:pPr lvl="1" rtl="0"/>
            <a:r>
              <a:rPr lang="fr-FR" dirty="0"/>
              <a:t>Deuxième niveau</a:t>
            </a:r>
          </a:p>
          <a:p>
            <a:pPr lvl="2" rtl="0"/>
            <a:r>
              <a:rPr lang="fr-FR" dirty="0"/>
              <a:t>Troisième niveau</a:t>
            </a:r>
          </a:p>
          <a:p>
            <a:pPr lvl="3" rtl="0"/>
            <a:r>
              <a:rPr lang="fr-FR" dirty="0"/>
              <a:t>Quatrième niveau</a:t>
            </a:r>
          </a:p>
          <a:p>
            <a:pPr lvl="4" rtl="0"/>
            <a:r>
              <a:rPr lang="fr-FR" dirty="0"/>
              <a:t>Cinquième niveau</a:t>
            </a:r>
          </a:p>
        </p:txBody>
      </p:sp>
      <p:sp>
        <p:nvSpPr>
          <p:cNvPr id="5" name="Espace réservé du pied de page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pPr rtl="0"/>
            <a:endParaRPr lang="fr-FR" dirty="0"/>
          </a:p>
        </p:txBody>
      </p:sp>
      <p:sp>
        <p:nvSpPr>
          <p:cNvPr id="4" name="Espace réservé de la date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D9DB2108-EAE1-49FC-8A5C-A8885E4EB7B6}" type="datetime1">
              <a:rPr lang="fr-FR" smtClean="0"/>
              <a:t>09/06/2018</a:t>
            </a:fld>
            <a:endParaRPr lang="fr-FR" dirty="0"/>
          </a:p>
        </p:txBody>
      </p:sp>
      <p:sp>
        <p:nvSpPr>
          <p:cNvPr id="6" name="Espace réservé du numéro de diapositive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pPr rtl="0"/>
            <a:fld id="{B13333A4-2EF1-4B79-B68C-AB20E66B4822}" type="slidenum">
              <a:rPr lang="fr-FR" smtClean="0"/>
              <a:pPr rtl="0"/>
              <a:t>‹N°›</a:t>
            </a:fld>
            <a:endParaRPr lang="fr-FR" dirty="0"/>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4468005"/>
            <a:ext cx="10515598" cy="1158446"/>
          </a:xfrm>
        </p:spPr>
        <p:txBody>
          <a:bodyPr rtlCol="0">
            <a:noAutofit/>
          </a:bodyPr>
          <a:lstStyle/>
          <a:p>
            <a:r>
              <a:rPr lang="fr-FR" sz="4000" dirty="0" smtClean="0"/>
              <a:t>Construire un panorama </a:t>
            </a:r>
            <a:br>
              <a:rPr lang="fr-FR" sz="4000" dirty="0" smtClean="0"/>
            </a:br>
            <a:r>
              <a:rPr lang="fr-FR" sz="4000" dirty="0" smtClean="0"/>
              <a:t>de la coopération transnationale </a:t>
            </a:r>
            <a:br>
              <a:rPr lang="fr-FR" sz="4000" dirty="0" smtClean="0"/>
            </a:br>
            <a:r>
              <a:rPr lang="fr-FR" sz="4000" dirty="0" smtClean="0"/>
              <a:t>entre villes européennes</a:t>
            </a:r>
            <a:endParaRPr lang="fr-FR" sz="4000" dirty="0"/>
          </a:p>
        </p:txBody>
      </p:sp>
      <p:sp>
        <p:nvSpPr>
          <p:cNvPr id="3" name="Sous-titre 2"/>
          <p:cNvSpPr>
            <a:spLocks noGrp="1"/>
          </p:cNvSpPr>
          <p:nvPr>
            <p:ph type="subTitle" idx="1"/>
          </p:nvPr>
        </p:nvSpPr>
        <p:spPr>
          <a:xfrm>
            <a:off x="1126525" y="5486087"/>
            <a:ext cx="11073713" cy="601311"/>
          </a:xfrm>
        </p:spPr>
        <p:txBody>
          <a:bodyPr rtlCol="0">
            <a:normAutofit fontScale="92500" lnSpcReduction="20000"/>
          </a:bodyPr>
          <a:lstStyle/>
          <a:p>
            <a:pPr algn="r"/>
            <a:r>
              <a:rPr lang="fr-FR" dirty="0" smtClean="0"/>
              <a:t>Réunion d’équipe PARIS</a:t>
            </a:r>
          </a:p>
          <a:p>
            <a:pPr algn="r"/>
            <a:r>
              <a:rPr lang="fr-FR" dirty="0" smtClean="0"/>
              <a:t>16/03/2018</a:t>
            </a:r>
            <a:endParaRPr lang="fr-FR" dirty="0"/>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6231" y="-11903"/>
            <a:ext cx="1844007" cy="831032"/>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903"/>
            <a:ext cx="900194" cy="971396"/>
          </a:xfrm>
          <a:prstGeom prst="rect">
            <a:avLst/>
          </a:prstGeom>
        </p:spPr>
      </p:pic>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85174" y="240210"/>
            <a:ext cx="9753600" cy="749498"/>
          </a:xfrm>
        </p:spPr>
        <p:txBody>
          <a:bodyPr>
            <a:normAutofit fontScale="90000"/>
          </a:bodyPr>
          <a:lstStyle/>
          <a:p>
            <a:r>
              <a:rPr lang="fr-FR" dirty="0" smtClean="0"/>
              <a:t>Approches expertes</a:t>
            </a:r>
            <a:br>
              <a:rPr lang="fr-FR" dirty="0" smtClean="0"/>
            </a:br>
            <a:r>
              <a:rPr lang="fr-FR" dirty="0" smtClean="0"/>
              <a:t>Approches critiques</a:t>
            </a:r>
            <a:endParaRPr lang="fr-FR" dirty="0"/>
          </a:p>
        </p:txBody>
      </p:sp>
      <p:grpSp>
        <p:nvGrpSpPr>
          <p:cNvPr id="14" name="Groupe 13"/>
          <p:cNvGrpSpPr/>
          <p:nvPr/>
        </p:nvGrpSpPr>
        <p:grpSpPr>
          <a:xfrm>
            <a:off x="4525732" y="511824"/>
            <a:ext cx="5679820" cy="5992171"/>
            <a:chOff x="3434521" y="1241375"/>
            <a:chExt cx="5679820" cy="5992171"/>
          </a:xfrm>
        </p:grpSpPr>
        <p:sp>
          <p:nvSpPr>
            <p:cNvPr id="16" name="Forme libre 15"/>
            <p:cNvSpPr/>
            <p:nvPr/>
          </p:nvSpPr>
          <p:spPr>
            <a:xfrm>
              <a:off x="8590373" y="3777868"/>
              <a:ext cx="314381" cy="1015854"/>
            </a:xfrm>
            <a:custGeom>
              <a:avLst/>
              <a:gdLst/>
              <a:ahLst/>
              <a:cxnLst/>
              <a:rect l="0" t="0" r="0" b="0"/>
              <a:pathLst>
                <a:path>
                  <a:moveTo>
                    <a:pt x="314381" y="0"/>
                  </a:moveTo>
                  <a:lnTo>
                    <a:pt x="314381" y="1015854"/>
                  </a:lnTo>
                  <a:lnTo>
                    <a:pt x="0" y="10158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7" name="Forme libre 16"/>
            <p:cNvSpPr/>
            <p:nvPr/>
          </p:nvSpPr>
          <p:spPr>
            <a:xfrm>
              <a:off x="6264770" y="2289312"/>
              <a:ext cx="1801635" cy="440618"/>
            </a:xfrm>
            <a:custGeom>
              <a:avLst/>
              <a:gdLst/>
              <a:ahLst/>
              <a:cxnLst/>
              <a:rect l="0" t="0" r="0" b="0"/>
              <a:pathLst>
                <a:path>
                  <a:moveTo>
                    <a:pt x="0" y="0"/>
                  </a:moveTo>
                  <a:lnTo>
                    <a:pt x="0" y="220551"/>
                  </a:lnTo>
                  <a:lnTo>
                    <a:pt x="1801635" y="220551"/>
                  </a:lnTo>
                  <a:lnTo>
                    <a:pt x="1801635" y="44061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Forme libre 17"/>
            <p:cNvSpPr/>
            <p:nvPr/>
          </p:nvSpPr>
          <p:spPr>
            <a:xfrm>
              <a:off x="3644108" y="3777868"/>
              <a:ext cx="314381" cy="1015854"/>
            </a:xfrm>
            <a:custGeom>
              <a:avLst/>
              <a:gdLst/>
              <a:ahLst/>
              <a:cxnLst/>
              <a:rect l="0" t="0" r="0" b="0"/>
              <a:pathLst>
                <a:path>
                  <a:moveTo>
                    <a:pt x="0" y="0"/>
                  </a:moveTo>
                  <a:lnTo>
                    <a:pt x="0" y="1015854"/>
                  </a:lnTo>
                  <a:lnTo>
                    <a:pt x="314381" y="10158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9" name="Forme libre 18"/>
            <p:cNvSpPr/>
            <p:nvPr/>
          </p:nvSpPr>
          <p:spPr>
            <a:xfrm>
              <a:off x="4482458" y="2289312"/>
              <a:ext cx="1782311" cy="440618"/>
            </a:xfrm>
            <a:custGeom>
              <a:avLst/>
              <a:gdLst/>
              <a:ahLst/>
              <a:cxnLst/>
              <a:rect l="0" t="0" r="0" b="0"/>
              <a:pathLst>
                <a:path>
                  <a:moveTo>
                    <a:pt x="1782311" y="0"/>
                  </a:moveTo>
                  <a:lnTo>
                    <a:pt x="1782311" y="220551"/>
                  </a:lnTo>
                  <a:lnTo>
                    <a:pt x="0" y="220551"/>
                  </a:lnTo>
                  <a:lnTo>
                    <a:pt x="0" y="440618"/>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0" name="Forme libre 19"/>
            <p:cNvSpPr/>
            <p:nvPr/>
          </p:nvSpPr>
          <p:spPr>
            <a:xfrm>
              <a:off x="5216832" y="1241375"/>
              <a:ext cx="2095874" cy="1047937"/>
            </a:xfrm>
            <a:custGeom>
              <a:avLst/>
              <a:gdLst>
                <a:gd name="connsiteX0" fmla="*/ 0 w 2095874"/>
                <a:gd name="connsiteY0" fmla="*/ 0 h 1047937"/>
                <a:gd name="connsiteX1" fmla="*/ 2095874 w 2095874"/>
                <a:gd name="connsiteY1" fmla="*/ 0 h 1047937"/>
                <a:gd name="connsiteX2" fmla="*/ 2095874 w 2095874"/>
                <a:gd name="connsiteY2" fmla="*/ 1047937 h 1047937"/>
                <a:gd name="connsiteX3" fmla="*/ 0 w 2095874"/>
                <a:gd name="connsiteY3" fmla="*/ 1047937 h 1047937"/>
                <a:gd name="connsiteX4" fmla="*/ 0 w 2095874"/>
                <a:gd name="connsiteY4" fmla="*/ 0 h 1047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874" h="1047937">
                  <a:moveTo>
                    <a:pt x="0" y="0"/>
                  </a:moveTo>
                  <a:lnTo>
                    <a:pt x="2095874" y="0"/>
                  </a:lnTo>
                  <a:lnTo>
                    <a:pt x="2095874" y="1047937"/>
                  </a:lnTo>
                  <a:lnTo>
                    <a:pt x="0" y="104793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60" tIns="10160" rIns="10160" bIns="10160" numCol="1" spcCol="1270" anchor="ctr" anchorCtr="0">
              <a:noAutofit/>
            </a:bodyPr>
            <a:lstStyle/>
            <a:p>
              <a:pPr algn="ctr" defTabSz="711200">
                <a:lnSpc>
                  <a:spcPct val="90000"/>
                </a:lnSpc>
                <a:spcBef>
                  <a:spcPct val="0"/>
                </a:spcBef>
                <a:spcAft>
                  <a:spcPct val="35000"/>
                </a:spcAft>
              </a:pPr>
              <a:r>
                <a:rPr lang="fr-FR" sz="1600" dirty="0">
                  <a:solidFill>
                    <a:schemeClr val="bg1">
                      <a:lumMod val="75000"/>
                    </a:schemeClr>
                  </a:solidFill>
                </a:rPr>
                <a:t>Convergence et/ou différenciation</a:t>
              </a:r>
            </a:p>
          </p:txBody>
        </p:sp>
        <p:sp>
          <p:nvSpPr>
            <p:cNvPr id="21" name="Forme libre 20"/>
            <p:cNvSpPr/>
            <p:nvPr/>
          </p:nvSpPr>
          <p:spPr>
            <a:xfrm>
              <a:off x="3434521" y="2729930"/>
              <a:ext cx="2095874" cy="1047937"/>
            </a:xfrm>
            <a:custGeom>
              <a:avLst/>
              <a:gdLst>
                <a:gd name="connsiteX0" fmla="*/ 0 w 2095874"/>
                <a:gd name="connsiteY0" fmla="*/ 0 h 1047937"/>
                <a:gd name="connsiteX1" fmla="*/ 2095874 w 2095874"/>
                <a:gd name="connsiteY1" fmla="*/ 0 h 1047937"/>
                <a:gd name="connsiteX2" fmla="*/ 2095874 w 2095874"/>
                <a:gd name="connsiteY2" fmla="*/ 1047937 h 1047937"/>
                <a:gd name="connsiteX3" fmla="*/ 0 w 2095874"/>
                <a:gd name="connsiteY3" fmla="*/ 1047937 h 1047937"/>
                <a:gd name="connsiteX4" fmla="*/ 0 w 2095874"/>
                <a:gd name="connsiteY4" fmla="*/ 0 h 1047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874" h="1047937">
                  <a:moveTo>
                    <a:pt x="0" y="0"/>
                  </a:moveTo>
                  <a:lnTo>
                    <a:pt x="2095874" y="0"/>
                  </a:lnTo>
                  <a:lnTo>
                    <a:pt x="2095874" y="1047937"/>
                  </a:lnTo>
                  <a:lnTo>
                    <a:pt x="0" y="104793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algn="ctr" defTabSz="800100">
                <a:lnSpc>
                  <a:spcPct val="90000"/>
                </a:lnSpc>
                <a:spcBef>
                  <a:spcPct val="0"/>
                </a:spcBef>
                <a:spcAft>
                  <a:spcPct val="35000"/>
                </a:spcAft>
              </a:pPr>
              <a:r>
                <a:rPr lang="fr-FR" sz="1600" dirty="0">
                  <a:solidFill>
                    <a:schemeClr val="bg1">
                      <a:lumMod val="75000"/>
                    </a:schemeClr>
                  </a:solidFill>
                </a:rPr>
                <a:t>Perspectives critiques</a:t>
              </a:r>
            </a:p>
          </p:txBody>
        </p:sp>
        <p:sp>
          <p:nvSpPr>
            <p:cNvPr id="22" name="Forme libre 21"/>
            <p:cNvSpPr/>
            <p:nvPr/>
          </p:nvSpPr>
          <p:spPr>
            <a:xfrm>
              <a:off x="3958490" y="4238220"/>
              <a:ext cx="2095874" cy="1151442"/>
            </a:xfrm>
            <a:custGeom>
              <a:avLst/>
              <a:gdLst>
                <a:gd name="connsiteX0" fmla="*/ 0 w 2095874"/>
                <a:gd name="connsiteY0" fmla="*/ 0 h 1151442"/>
                <a:gd name="connsiteX1" fmla="*/ 2095874 w 2095874"/>
                <a:gd name="connsiteY1" fmla="*/ 0 h 1151442"/>
                <a:gd name="connsiteX2" fmla="*/ 2095874 w 2095874"/>
                <a:gd name="connsiteY2" fmla="*/ 1151442 h 1151442"/>
                <a:gd name="connsiteX3" fmla="*/ 0 w 2095874"/>
                <a:gd name="connsiteY3" fmla="*/ 1151442 h 1151442"/>
                <a:gd name="connsiteX4" fmla="*/ 0 w 2095874"/>
                <a:gd name="connsiteY4" fmla="*/ 0 h 1151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874" h="1151442">
                  <a:moveTo>
                    <a:pt x="0" y="0"/>
                  </a:moveTo>
                  <a:lnTo>
                    <a:pt x="2095874" y="0"/>
                  </a:lnTo>
                  <a:lnTo>
                    <a:pt x="2095874" y="1151442"/>
                  </a:lnTo>
                  <a:lnTo>
                    <a:pt x="0" y="115144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algn="ctr" defTabSz="533400">
                <a:lnSpc>
                  <a:spcPct val="90000"/>
                </a:lnSpc>
                <a:spcBef>
                  <a:spcPct val="0"/>
                </a:spcBef>
                <a:spcAft>
                  <a:spcPct val="35000"/>
                </a:spcAft>
              </a:pPr>
              <a:r>
                <a:rPr lang="fr-FR" sz="1200" dirty="0">
                  <a:solidFill>
                    <a:schemeClr val="bg1">
                      <a:lumMod val="75000"/>
                    </a:schemeClr>
                  </a:solidFill>
                </a:rPr>
                <a:t>- Néolibéralisme</a:t>
              </a:r>
            </a:p>
            <a:p>
              <a:pPr algn="ctr" defTabSz="533400">
                <a:lnSpc>
                  <a:spcPct val="90000"/>
                </a:lnSpc>
                <a:spcBef>
                  <a:spcPct val="0"/>
                </a:spcBef>
                <a:spcAft>
                  <a:spcPct val="35000"/>
                </a:spcAft>
              </a:pPr>
              <a:r>
                <a:rPr lang="fr-FR" sz="1200" dirty="0">
                  <a:solidFill>
                    <a:schemeClr val="bg1">
                      <a:lumMod val="75000"/>
                    </a:schemeClr>
                  </a:solidFill>
                </a:rPr>
                <a:t>- </a:t>
              </a:r>
              <a:r>
                <a:rPr lang="fr-FR" sz="1200" i="1" dirty="0">
                  <a:solidFill>
                    <a:schemeClr val="bg1">
                      <a:lumMod val="75000"/>
                    </a:schemeClr>
                  </a:solidFill>
                </a:rPr>
                <a:t>Global </a:t>
              </a:r>
              <a:r>
                <a:rPr lang="fr-FR" sz="1200" i="1" dirty="0" err="1">
                  <a:solidFill>
                    <a:schemeClr val="bg1">
                      <a:lumMod val="75000"/>
                    </a:schemeClr>
                  </a:solidFill>
                </a:rPr>
                <a:t>Consultocracy</a:t>
              </a:r>
              <a:endParaRPr lang="fr-FR" sz="1200" i="1" dirty="0">
                <a:solidFill>
                  <a:schemeClr val="bg1">
                    <a:lumMod val="75000"/>
                  </a:schemeClr>
                </a:solidFill>
              </a:endParaRPr>
            </a:p>
            <a:p>
              <a:pPr algn="ctr" defTabSz="533400">
                <a:lnSpc>
                  <a:spcPct val="90000"/>
                </a:lnSpc>
                <a:spcBef>
                  <a:spcPct val="0"/>
                </a:spcBef>
                <a:spcAft>
                  <a:spcPct val="35000"/>
                </a:spcAft>
              </a:pPr>
              <a:r>
                <a:rPr lang="fr-FR" sz="1200" dirty="0">
                  <a:solidFill>
                    <a:schemeClr val="bg1">
                      <a:lumMod val="75000"/>
                    </a:schemeClr>
                  </a:solidFill>
                </a:rPr>
                <a:t>- Gouvernance Horizontale</a:t>
              </a:r>
            </a:p>
            <a:p>
              <a:pPr marL="171450" indent="-171450" algn="ctr" defTabSz="533400">
                <a:lnSpc>
                  <a:spcPct val="90000"/>
                </a:lnSpc>
                <a:spcBef>
                  <a:spcPct val="0"/>
                </a:spcBef>
                <a:spcAft>
                  <a:spcPct val="35000"/>
                </a:spcAft>
                <a:buFontTx/>
                <a:buChar char="-"/>
              </a:pPr>
              <a:r>
                <a:rPr lang="fr-FR" sz="1200" dirty="0" smtClean="0">
                  <a:solidFill>
                    <a:schemeClr val="bg1">
                      <a:lumMod val="75000"/>
                    </a:schemeClr>
                  </a:solidFill>
                </a:rPr>
                <a:t>Compétition interurbaine</a:t>
              </a:r>
              <a:endParaRPr lang="fr-FR" sz="1200" dirty="0">
                <a:solidFill>
                  <a:schemeClr val="bg1">
                    <a:lumMod val="75000"/>
                  </a:schemeClr>
                </a:solidFill>
              </a:endParaRPr>
            </a:p>
            <a:p>
              <a:pPr algn="ctr" defTabSz="533400">
                <a:lnSpc>
                  <a:spcPct val="90000"/>
                </a:lnSpc>
                <a:spcBef>
                  <a:spcPct val="0"/>
                </a:spcBef>
                <a:spcAft>
                  <a:spcPct val="35000"/>
                </a:spcAft>
              </a:pPr>
              <a:endParaRPr lang="fr-FR" sz="1100" dirty="0">
                <a:solidFill>
                  <a:schemeClr val="bg1">
                    <a:lumMod val="75000"/>
                  </a:schemeClr>
                </a:solidFill>
              </a:endParaRPr>
            </a:p>
          </p:txBody>
        </p:sp>
        <p:sp>
          <p:nvSpPr>
            <p:cNvPr id="23" name="Forme libre 22"/>
            <p:cNvSpPr/>
            <p:nvPr/>
          </p:nvSpPr>
          <p:spPr>
            <a:xfrm>
              <a:off x="7018467" y="2729930"/>
              <a:ext cx="2095874" cy="1047937"/>
            </a:xfrm>
            <a:custGeom>
              <a:avLst/>
              <a:gdLst>
                <a:gd name="connsiteX0" fmla="*/ 0 w 2095874"/>
                <a:gd name="connsiteY0" fmla="*/ 0 h 1047937"/>
                <a:gd name="connsiteX1" fmla="*/ 2095874 w 2095874"/>
                <a:gd name="connsiteY1" fmla="*/ 0 h 1047937"/>
                <a:gd name="connsiteX2" fmla="*/ 2095874 w 2095874"/>
                <a:gd name="connsiteY2" fmla="*/ 1047937 h 1047937"/>
                <a:gd name="connsiteX3" fmla="*/ 0 w 2095874"/>
                <a:gd name="connsiteY3" fmla="*/ 1047937 h 1047937"/>
                <a:gd name="connsiteX4" fmla="*/ 0 w 2095874"/>
                <a:gd name="connsiteY4" fmla="*/ 0 h 1047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874" h="1047937">
                  <a:moveTo>
                    <a:pt x="0" y="0"/>
                  </a:moveTo>
                  <a:lnTo>
                    <a:pt x="2095874" y="0"/>
                  </a:lnTo>
                  <a:lnTo>
                    <a:pt x="2095874" y="1047937"/>
                  </a:lnTo>
                  <a:lnTo>
                    <a:pt x="0" y="104793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30" tIns="11430" rIns="11430" bIns="11430" numCol="1" spcCol="1270" anchor="ctr" anchorCtr="0">
              <a:noAutofit/>
            </a:bodyPr>
            <a:lstStyle/>
            <a:p>
              <a:pPr algn="ctr" defTabSz="800100">
                <a:lnSpc>
                  <a:spcPct val="90000"/>
                </a:lnSpc>
                <a:spcBef>
                  <a:spcPct val="0"/>
                </a:spcBef>
                <a:spcAft>
                  <a:spcPct val="35000"/>
                </a:spcAft>
              </a:pPr>
              <a:r>
                <a:rPr lang="fr-FR" sz="1600" dirty="0">
                  <a:solidFill>
                    <a:schemeClr val="bg1">
                      <a:lumMod val="75000"/>
                    </a:schemeClr>
                  </a:solidFill>
                </a:rPr>
                <a:t>Expertise</a:t>
              </a:r>
            </a:p>
          </p:txBody>
        </p:sp>
        <p:sp>
          <p:nvSpPr>
            <p:cNvPr id="24" name="Forme libre 23"/>
            <p:cNvSpPr/>
            <p:nvPr/>
          </p:nvSpPr>
          <p:spPr>
            <a:xfrm>
              <a:off x="6494498" y="4238220"/>
              <a:ext cx="2095874" cy="1151442"/>
            </a:xfrm>
            <a:custGeom>
              <a:avLst/>
              <a:gdLst>
                <a:gd name="connsiteX0" fmla="*/ 0 w 2095874"/>
                <a:gd name="connsiteY0" fmla="*/ 0 h 1151442"/>
                <a:gd name="connsiteX1" fmla="*/ 2095874 w 2095874"/>
                <a:gd name="connsiteY1" fmla="*/ 0 h 1151442"/>
                <a:gd name="connsiteX2" fmla="*/ 2095874 w 2095874"/>
                <a:gd name="connsiteY2" fmla="*/ 1151442 h 1151442"/>
                <a:gd name="connsiteX3" fmla="*/ 0 w 2095874"/>
                <a:gd name="connsiteY3" fmla="*/ 1151442 h 1151442"/>
                <a:gd name="connsiteX4" fmla="*/ 0 w 2095874"/>
                <a:gd name="connsiteY4" fmla="*/ 0 h 1151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874" h="1151442">
                  <a:moveTo>
                    <a:pt x="0" y="0"/>
                  </a:moveTo>
                  <a:lnTo>
                    <a:pt x="2095874" y="0"/>
                  </a:lnTo>
                  <a:lnTo>
                    <a:pt x="2095874" y="1151442"/>
                  </a:lnTo>
                  <a:lnTo>
                    <a:pt x="0" y="115144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algn="ctr" defTabSz="577850">
                <a:lnSpc>
                  <a:spcPct val="90000"/>
                </a:lnSpc>
                <a:spcBef>
                  <a:spcPct val="0"/>
                </a:spcBef>
                <a:spcAft>
                  <a:spcPct val="35000"/>
                </a:spcAft>
              </a:pPr>
              <a:r>
                <a:rPr lang="fr-FR" sz="1300" dirty="0">
                  <a:solidFill>
                    <a:schemeClr val="bg1">
                      <a:lumMod val="75000"/>
                    </a:schemeClr>
                  </a:solidFill>
                </a:rPr>
                <a:t>- </a:t>
              </a:r>
              <a:r>
                <a:rPr lang="fr-FR" sz="1300" i="1" dirty="0">
                  <a:solidFill>
                    <a:schemeClr val="bg1">
                      <a:lumMod val="75000"/>
                    </a:schemeClr>
                  </a:solidFill>
                </a:rPr>
                <a:t>Learning City</a:t>
              </a:r>
            </a:p>
            <a:p>
              <a:pPr algn="ctr" defTabSz="577850">
                <a:lnSpc>
                  <a:spcPct val="90000"/>
                </a:lnSpc>
                <a:spcBef>
                  <a:spcPct val="0"/>
                </a:spcBef>
                <a:spcAft>
                  <a:spcPct val="35000"/>
                </a:spcAft>
              </a:pPr>
              <a:r>
                <a:rPr lang="fr-FR" sz="1300" dirty="0">
                  <a:solidFill>
                    <a:schemeClr val="bg1">
                      <a:lumMod val="75000"/>
                    </a:schemeClr>
                  </a:solidFill>
                </a:rPr>
                <a:t>- </a:t>
              </a:r>
              <a:r>
                <a:rPr lang="fr-FR" sz="1300" i="1" dirty="0">
                  <a:solidFill>
                    <a:schemeClr val="bg1">
                      <a:lumMod val="75000"/>
                    </a:schemeClr>
                  </a:solidFill>
                </a:rPr>
                <a:t>Lobbying</a:t>
              </a:r>
            </a:p>
            <a:p>
              <a:pPr algn="ctr" defTabSz="577850">
                <a:lnSpc>
                  <a:spcPct val="90000"/>
                </a:lnSpc>
                <a:spcBef>
                  <a:spcPct val="0"/>
                </a:spcBef>
                <a:spcAft>
                  <a:spcPct val="35000"/>
                </a:spcAft>
              </a:pPr>
              <a:r>
                <a:rPr lang="fr-FR" sz="1300" dirty="0">
                  <a:solidFill>
                    <a:schemeClr val="bg1">
                      <a:lumMod val="75000"/>
                    </a:schemeClr>
                  </a:solidFill>
                </a:rPr>
                <a:t>- « </a:t>
              </a:r>
              <a:r>
                <a:rPr lang="fr-FR" sz="1300" dirty="0" err="1">
                  <a:solidFill>
                    <a:schemeClr val="bg1">
                      <a:lumMod val="75000"/>
                    </a:schemeClr>
                  </a:solidFill>
                </a:rPr>
                <a:t>Coopétition</a:t>
              </a:r>
              <a:r>
                <a:rPr lang="fr-FR" sz="1300" dirty="0">
                  <a:solidFill>
                    <a:schemeClr val="bg1">
                      <a:lumMod val="75000"/>
                    </a:schemeClr>
                  </a:solidFill>
                </a:rPr>
                <a:t> </a:t>
              </a:r>
              <a:r>
                <a:rPr lang="fr-FR" sz="1300" dirty="0" smtClean="0">
                  <a:solidFill>
                    <a:schemeClr val="bg1">
                      <a:lumMod val="75000"/>
                    </a:schemeClr>
                  </a:solidFill>
                </a:rPr>
                <a:t>»</a:t>
              </a:r>
              <a:endParaRPr lang="fr-FR" sz="1300" dirty="0">
                <a:solidFill>
                  <a:schemeClr val="bg1">
                    <a:lumMod val="75000"/>
                  </a:schemeClr>
                </a:solidFill>
              </a:endParaRPr>
            </a:p>
          </p:txBody>
        </p:sp>
        <p:sp>
          <p:nvSpPr>
            <p:cNvPr id="25" name="Forme libre 24"/>
            <p:cNvSpPr/>
            <p:nvPr/>
          </p:nvSpPr>
          <p:spPr>
            <a:xfrm>
              <a:off x="5019955" y="5804294"/>
              <a:ext cx="2526204" cy="1429252"/>
            </a:xfrm>
            <a:custGeom>
              <a:avLst/>
              <a:gdLst>
                <a:gd name="connsiteX0" fmla="*/ 0 w 2062340"/>
                <a:gd name="connsiteY0" fmla="*/ 0 h 1047937"/>
                <a:gd name="connsiteX1" fmla="*/ 2062340 w 2062340"/>
                <a:gd name="connsiteY1" fmla="*/ 0 h 1047937"/>
                <a:gd name="connsiteX2" fmla="*/ 2062340 w 2062340"/>
                <a:gd name="connsiteY2" fmla="*/ 1047937 h 1047937"/>
                <a:gd name="connsiteX3" fmla="*/ 0 w 2062340"/>
                <a:gd name="connsiteY3" fmla="*/ 1047937 h 1047937"/>
                <a:gd name="connsiteX4" fmla="*/ 0 w 2062340"/>
                <a:gd name="connsiteY4" fmla="*/ 0 h 1047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340" h="1047937">
                  <a:moveTo>
                    <a:pt x="0" y="0"/>
                  </a:moveTo>
                  <a:lnTo>
                    <a:pt x="2062340" y="0"/>
                  </a:lnTo>
                  <a:lnTo>
                    <a:pt x="2062340" y="1047937"/>
                  </a:lnTo>
                  <a:lnTo>
                    <a:pt x="0" y="1047937"/>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5" tIns="8255" rIns="8255" bIns="8255" numCol="1" spcCol="1270" anchor="ctr" anchorCtr="0">
              <a:noAutofit/>
            </a:bodyPr>
            <a:lstStyle/>
            <a:p>
              <a:pPr algn="ctr" defTabSz="577850">
                <a:lnSpc>
                  <a:spcPct val="90000"/>
                </a:lnSpc>
                <a:spcBef>
                  <a:spcPct val="0"/>
                </a:spcBef>
                <a:spcAft>
                  <a:spcPct val="35000"/>
                </a:spcAft>
              </a:pPr>
              <a:r>
                <a:rPr lang="fr-FR" sz="1300" dirty="0">
                  <a:solidFill>
                    <a:schemeClr val="bg1">
                      <a:lumMod val="75000"/>
                    </a:schemeClr>
                  </a:solidFill>
                </a:rPr>
                <a:t>- </a:t>
              </a:r>
              <a:r>
                <a:rPr lang="fr-FR" sz="1600" dirty="0">
                  <a:solidFill>
                    <a:schemeClr val="bg1">
                      <a:lumMod val="75000"/>
                    </a:schemeClr>
                  </a:solidFill>
                </a:rPr>
                <a:t>Coalitions d’acteurs (privés/publics)</a:t>
              </a:r>
            </a:p>
            <a:p>
              <a:pPr algn="ctr" defTabSz="577850">
                <a:lnSpc>
                  <a:spcPct val="90000"/>
                </a:lnSpc>
                <a:spcBef>
                  <a:spcPct val="0"/>
                </a:spcBef>
                <a:spcAft>
                  <a:spcPct val="35000"/>
                </a:spcAft>
              </a:pPr>
              <a:r>
                <a:rPr lang="fr-FR" sz="1600" dirty="0">
                  <a:solidFill>
                    <a:schemeClr val="bg1">
                      <a:lumMod val="75000"/>
                    </a:schemeClr>
                  </a:solidFill>
                </a:rPr>
                <a:t>- Métropoles comme modèles (Seattle/ Barcelone / Bilbao)</a:t>
              </a:r>
            </a:p>
          </p:txBody>
        </p:sp>
      </p:grpSp>
      <p:sp>
        <p:nvSpPr>
          <p:cNvPr id="9" name="ZoneTexte 8"/>
          <p:cNvSpPr txBox="1"/>
          <p:nvPr/>
        </p:nvSpPr>
        <p:spPr>
          <a:xfrm>
            <a:off x="10204065" y="2365205"/>
            <a:ext cx="1880643" cy="480131"/>
          </a:xfrm>
          <a:prstGeom prst="rect">
            <a:avLst/>
          </a:prstGeom>
          <a:noFill/>
        </p:spPr>
        <p:txBody>
          <a:bodyPr wrap="none" rtlCol="0">
            <a:spAutoFit/>
          </a:bodyPr>
          <a:lstStyle/>
          <a:p>
            <a:pPr>
              <a:lnSpc>
                <a:spcPct val="90000"/>
              </a:lnSpc>
            </a:pPr>
            <a:r>
              <a:rPr lang="fr-FR" sz="1400" dirty="0"/>
              <a:t>(</a:t>
            </a:r>
            <a:r>
              <a:rPr lang="fr-FR" sz="1400" dirty="0" smtClean="0"/>
              <a:t>BARBER B., </a:t>
            </a:r>
            <a:r>
              <a:rPr lang="fr-FR" sz="1400" dirty="0"/>
              <a:t>2015 ;</a:t>
            </a:r>
          </a:p>
          <a:p>
            <a:pPr>
              <a:lnSpc>
                <a:spcPct val="90000"/>
              </a:lnSpc>
            </a:pPr>
            <a:r>
              <a:rPr lang="fr-FR" sz="1400" dirty="0" smtClean="0"/>
              <a:t>CAMPELL T., </a:t>
            </a:r>
            <a:r>
              <a:rPr lang="fr-FR" sz="1400" dirty="0"/>
              <a:t>2013)</a:t>
            </a:r>
          </a:p>
        </p:txBody>
      </p:sp>
      <p:sp>
        <p:nvSpPr>
          <p:cNvPr id="10" name="ZoneTexte 9"/>
          <p:cNvSpPr txBox="1"/>
          <p:nvPr/>
        </p:nvSpPr>
        <p:spPr>
          <a:xfrm>
            <a:off x="1792728" y="2451381"/>
            <a:ext cx="2731517" cy="307777"/>
          </a:xfrm>
          <a:prstGeom prst="rect">
            <a:avLst/>
          </a:prstGeom>
          <a:noFill/>
        </p:spPr>
        <p:txBody>
          <a:bodyPr wrap="none" rtlCol="0">
            <a:spAutoFit/>
          </a:bodyPr>
          <a:lstStyle/>
          <a:p>
            <a:pPr marL="45720"/>
            <a:r>
              <a:rPr lang="en-US" sz="1400" cap="small" dirty="0"/>
              <a:t>(McCann E.</a:t>
            </a:r>
            <a:r>
              <a:rPr lang="en-US" sz="1400" dirty="0"/>
              <a:t>, </a:t>
            </a:r>
            <a:r>
              <a:rPr lang="en-US" sz="1400" cap="small" dirty="0" smtClean="0"/>
              <a:t>WARD </a:t>
            </a:r>
            <a:r>
              <a:rPr lang="en-US" sz="1400" cap="small" dirty="0"/>
              <a:t>K.</a:t>
            </a:r>
            <a:r>
              <a:rPr lang="en-US" sz="1400" dirty="0"/>
              <a:t>, 2012)</a:t>
            </a:r>
            <a:endParaRPr lang="fr-FR" sz="1400" dirty="0"/>
          </a:p>
        </p:txBody>
      </p:sp>
      <p:cxnSp>
        <p:nvCxnSpPr>
          <p:cNvPr id="27" name="Connecteur droit avec flèche 26"/>
          <p:cNvCxnSpPr/>
          <p:nvPr/>
        </p:nvCxnSpPr>
        <p:spPr>
          <a:xfrm>
            <a:off x="6740656" y="4748349"/>
            <a:ext cx="216024" cy="2376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p:cNvCxnSpPr/>
          <p:nvPr/>
        </p:nvCxnSpPr>
        <p:spPr>
          <a:xfrm flipH="1">
            <a:off x="7676760" y="4748349"/>
            <a:ext cx="147120" cy="23762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p:cNvSpPr>
            <a:spLocks noGrp="1"/>
          </p:cNvSpPr>
          <p:nvPr>
            <p:ph type="sldNum" sz="quarter" idx="12"/>
          </p:nvPr>
        </p:nvSpPr>
        <p:spPr/>
        <p:txBody>
          <a:bodyPr/>
          <a:lstStyle/>
          <a:p>
            <a:pPr rtl="0"/>
            <a:fld id="{B13333A4-2EF1-4B79-B68C-AB20E66B4822}" type="slidenum">
              <a:rPr lang="fr-FR" smtClean="0"/>
              <a:t>10</a:t>
            </a:fld>
            <a:endParaRPr lang="fr-FR" dirty="0"/>
          </a:p>
        </p:txBody>
      </p:sp>
      <p:sp>
        <p:nvSpPr>
          <p:cNvPr id="3" name="Espace réservé du pied de page 2"/>
          <p:cNvSpPr>
            <a:spLocks noGrp="1"/>
          </p:cNvSpPr>
          <p:nvPr>
            <p:ph type="ftr" sz="quarter" idx="11"/>
          </p:nvPr>
        </p:nvSpPr>
        <p:spPr/>
        <p:txBody>
          <a:bodyPr/>
          <a:lstStyle/>
          <a:p>
            <a:r>
              <a:rPr lang="fr-FR" dirty="0"/>
              <a:t>La coopération entre villes : un objet géographique ? </a:t>
            </a:r>
          </a:p>
        </p:txBody>
      </p:sp>
    </p:spTree>
    <p:extLst>
      <p:ext uri="{BB962C8B-B14F-4D97-AF65-F5344CB8AC3E}">
        <p14:creationId xmlns:p14="http://schemas.microsoft.com/office/powerpoint/2010/main" val="20407822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5912" y="0"/>
            <a:ext cx="9753600" cy="749498"/>
          </a:xfrm>
        </p:spPr>
        <p:txBody>
          <a:bodyPr>
            <a:normAutofit/>
          </a:bodyPr>
          <a:lstStyle/>
          <a:p>
            <a:r>
              <a:rPr lang="fr-FR" dirty="0" smtClean="0"/>
              <a:t>La coopération territoriale</a:t>
            </a:r>
            <a:endParaRPr lang="fr-FR" dirty="0"/>
          </a:p>
        </p:txBody>
      </p:sp>
      <p:sp>
        <p:nvSpPr>
          <p:cNvPr id="2" name="Espace réservé du numéro de diapositive 1"/>
          <p:cNvSpPr>
            <a:spLocks noGrp="1"/>
          </p:cNvSpPr>
          <p:nvPr>
            <p:ph type="sldNum" sz="quarter" idx="12"/>
          </p:nvPr>
        </p:nvSpPr>
        <p:spPr/>
        <p:txBody>
          <a:bodyPr/>
          <a:lstStyle/>
          <a:p>
            <a:pPr rtl="0"/>
            <a:fld id="{B13333A4-2EF1-4B79-B68C-AB20E66B4822}" type="slidenum">
              <a:rPr lang="fr-FR" smtClean="0"/>
              <a:t>11</a:t>
            </a:fld>
            <a:endParaRPr lang="fr-FR" dirty="0"/>
          </a:p>
        </p:txBody>
      </p:sp>
      <p:graphicFrame>
        <p:nvGraphicFramePr>
          <p:cNvPr id="29" name="Espace réservé du contenu 6"/>
          <p:cNvGraphicFramePr>
            <a:graphicFrameLocks/>
          </p:cNvGraphicFramePr>
          <p:nvPr>
            <p:extLst>
              <p:ext uri="{D42A27DB-BD31-4B8C-83A1-F6EECF244321}">
                <p14:modId xmlns:p14="http://schemas.microsoft.com/office/powerpoint/2010/main" val="1753415398"/>
              </p:ext>
            </p:extLst>
          </p:nvPr>
        </p:nvGraphicFramePr>
        <p:xfrm>
          <a:off x="1771123" y="812966"/>
          <a:ext cx="8503920" cy="55809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 name="ZoneTexte 29"/>
          <p:cNvSpPr txBox="1"/>
          <p:nvPr/>
        </p:nvSpPr>
        <p:spPr>
          <a:xfrm>
            <a:off x="10569440" y="6098087"/>
            <a:ext cx="1622560" cy="369332"/>
          </a:xfrm>
          <a:prstGeom prst="rect">
            <a:avLst/>
          </a:prstGeom>
          <a:noFill/>
        </p:spPr>
        <p:txBody>
          <a:bodyPr wrap="none" rtlCol="0">
            <a:spAutoFit/>
          </a:bodyPr>
          <a:lstStyle/>
          <a:p>
            <a:r>
              <a:rPr lang="fr-FR" dirty="0" smtClean="0">
                <a:latin typeface="Georgia"/>
              </a:rPr>
              <a:t>(</a:t>
            </a:r>
            <a:r>
              <a:rPr lang="fr-FR" dirty="0" err="1" smtClean="0">
                <a:latin typeface="Georgia"/>
              </a:rPr>
              <a:t>Bussi</a:t>
            </a:r>
            <a:r>
              <a:rPr lang="fr-FR" dirty="0" smtClean="0">
                <a:latin typeface="Georgia"/>
              </a:rPr>
              <a:t>, 2009) </a:t>
            </a:r>
            <a:endParaRPr lang="fr-FR" dirty="0">
              <a:latin typeface="Georgia"/>
            </a:endParaRPr>
          </a:p>
        </p:txBody>
      </p:sp>
      <p:sp>
        <p:nvSpPr>
          <p:cNvPr id="31" name="Rectangle 30"/>
          <p:cNvSpPr/>
          <p:nvPr/>
        </p:nvSpPr>
        <p:spPr>
          <a:xfrm>
            <a:off x="155912" y="1153292"/>
            <a:ext cx="2845693" cy="1077218"/>
          </a:xfrm>
          <a:prstGeom prst="rect">
            <a:avLst/>
          </a:prstGeom>
        </p:spPr>
        <p:txBody>
          <a:bodyPr wrap="square">
            <a:spAutoFit/>
          </a:bodyPr>
          <a:lstStyle/>
          <a:p>
            <a:r>
              <a:rPr lang="fr-FR" sz="1600" i="1" dirty="0"/>
              <a:t>Une approche pour qualifier les acteurs et leurs représentations, ainsi que les implications territoriales de la coopération</a:t>
            </a:r>
          </a:p>
        </p:txBody>
      </p:sp>
      <p:sp>
        <p:nvSpPr>
          <p:cNvPr id="32" name="ZoneTexte 31"/>
          <p:cNvSpPr txBox="1"/>
          <p:nvPr/>
        </p:nvSpPr>
        <p:spPr>
          <a:xfrm>
            <a:off x="7413324" y="1237165"/>
            <a:ext cx="3307171" cy="1200329"/>
          </a:xfrm>
          <a:prstGeom prst="rect">
            <a:avLst/>
          </a:prstGeom>
          <a:noFill/>
        </p:spPr>
        <p:txBody>
          <a:bodyPr wrap="square" rtlCol="0">
            <a:spAutoFit/>
          </a:bodyPr>
          <a:lstStyle/>
          <a:p>
            <a:r>
              <a:rPr lang="fr-FR" u="sng" dirty="0" smtClean="0">
                <a:latin typeface="Georgia"/>
              </a:rPr>
              <a:t>Critères identitaires  </a:t>
            </a:r>
            <a:r>
              <a:rPr lang="fr-FR" dirty="0" smtClean="0">
                <a:latin typeface="Georgia"/>
              </a:rPr>
              <a:t>(ensemble régionaux, entités politiques, situations géographiques)</a:t>
            </a:r>
            <a:endParaRPr lang="fr-FR" dirty="0">
              <a:latin typeface="Georgia"/>
            </a:endParaRPr>
          </a:p>
        </p:txBody>
      </p:sp>
      <p:sp>
        <p:nvSpPr>
          <p:cNvPr id="33" name="ZoneTexte 32"/>
          <p:cNvSpPr txBox="1"/>
          <p:nvPr/>
        </p:nvSpPr>
        <p:spPr>
          <a:xfrm>
            <a:off x="7946772" y="4606473"/>
            <a:ext cx="2773723" cy="369332"/>
          </a:xfrm>
          <a:prstGeom prst="rect">
            <a:avLst/>
          </a:prstGeom>
          <a:noFill/>
        </p:spPr>
        <p:txBody>
          <a:bodyPr wrap="square" rtlCol="0">
            <a:spAutoFit/>
          </a:bodyPr>
          <a:lstStyle/>
          <a:p>
            <a:r>
              <a:rPr lang="fr-FR" u="sng" dirty="0" smtClean="0">
                <a:latin typeface="Georgia"/>
              </a:rPr>
              <a:t>Maximisation des gains</a:t>
            </a:r>
            <a:endParaRPr lang="fr-FR" dirty="0">
              <a:latin typeface="Georgia"/>
            </a:endParaRPr>
          </a:p>
        </p:txBody>
      </p:sp>
      <p:sp>
        <p:nvSpPr>
          <p:cNvPr id="34" name="ZoneTexte 33"/>
          <p:cNvSpPr txBox="1"/>
          <p:nvPr/>
        </p:nvSpPr>
        <p:spPr>
          <a:xfrm>
            <a:off x="2468451" y="4606473"/>
            <a:ext cx="2271434" cy="369332"/>
          </a:xfrm>
          <a:prstGeom prst="rect">
            <a:avLst/>
          </a:prstGeom>
          <a:noFill/>
        </p:spPr>
        <p:txBody>
          <a:bodyPr wrap="square" rtlCol="0">
            <a:spAutoFit/>
          </a:bodyPr>
          <a:lstStyle/>
          <a:p>
            <a:r>
              <a:rPr lang="fr-FR" u="sng" dirty="0" smtClean="0">
                <a:latin typeface="Georgia"/>
              </a:rPr>
              <a:t>Valeurs communes </a:t>
            </a:r>
            <a:endParaRPr lang="fr-FR" dirty="0">
              <a:latin typeface="Georgia"/>
            </a:endParaRPr>
          </a:p>
        </p:txBody>
      </p:sp>
      <p:sp>
        <p:nvSpPr>
          <p:cNvPr id="3" name="Espace réservé du pied de page 2"/>
          <p:cNvSpPr>
            <a:spLocks noGrp="1"/>
          </p:cNvSpPr>
          <p:nvPr>
            <p:ph type="ftr" sz="quarter" idx="11"/>
          </p:nvPr>
        </p:nvSpPr>
        <p:spPr/>
        <p:txBody>
          <a:bodyPr/>
          <a:lstStyle/>
          <a:p>
            <a:r>
              <a:rPr lang="fr-FR" dirty="0"/>
              <a:t>La coopération entre villes : un objet géographique ? </a:t>
            </a:r>
          </a:p>
        </p:txBody>
      </p:sp>
    </p:spTree>
    <p:extLst>
      <p:ext uri="{BB962C8B-B14F-4D97-AF65-F5344CB8AC3E}">
        <p14:creationId xmlns:p14="http://schemas.microsoft.com/office/powerpoint/2010/main" val="150592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271464" y="1412776"/>
            <a:ext cx="9753600" cy="4814288"/>
          </a:xfrm>
        </p:spPr>
        <p:txBody>
          <a:bodyPr>
            <a:normAutofit lnSpcReduction="10000"/>
          </a:bodyPr>
          <a:lstStyle/>
          <a:p>
            <a:pPr lvl="1"/>
            <a:r>
              <a:rPr lang="fr-FR" sz="2000" dirty="0" smtClean="0"/>
              <a:t>La théorie des systèmes de villes évoque une tension entre coopération et compétition entre villes</a:t>
            </a:r>
          </a:p>
          <a:p>
            <a:pPr lvl="1"/>
            <a:endParaRPr lang="fr-FR" sz="2000" dirty="0" smtClean="0"/>
          </a:p>
          <a:p>
            <a:pPr lvl="1"/>
            <a:r>
              <a:rPr lang="fr-FR" sz="2000" dirty="0" smtClean="0"/>
              <a:t>Pour notre sujet, on préfèrera la dichotomie convergence / différenciation</a:t>
            </a:r>
          </a:p>
          <a:p>
            <a:pPr lvl="1"/>
            <a:endParaRPr lang="fr-FR" sz="2000" dirty="0" smtClean="0"/>
          </a:p>
          <a:p>
            <a:pPr lvl="1"/>
            <a:r>
              <a:rPr lang="fr-FR" sz="2000" dirty="0" smtClean="0"/>
              <a:t>À l’échelle transnationale :</a:t>
            </a:r>
          </a:p>
          <a:p>
            <a:pPr lvl="1"/>
            <a:endParaRPr lang="fr-FR" sz="2000" dirty="0" smtClean="0"/>
          </a:p>
          <a:p>
            <a:pPr lvl="2"/>
            <a:r>
              <a:rPr lang="fr-FR" sz="2000" dirty="0" smtClean="0"/>
              <a:t>Échange de stratégies et de politiques urbaines : convergence. La coopération transnationale comme un facteur de changement institutionnel.</a:t>
            </a:r>
          </a:p>
          <a:p>
            <a:pPr lvl="2"/>
            <a:endParaRPr lang="fr-FR" sz="2000" dirty="0" smtClean="0"/>
          </a:p>
          <a:p>
            <a:pPr lvl="2"/>
            <a:r>
              <a:rPr lang="fr-FR" sz="2000" dirty="0" smtClean="0"/>
              <a:t>Mais volonté de se « démarquer », dans une compétition interurbaine. Hormis les villes globales, la concurrence s’exprime davantage à une échelle régionale ou nationale (exemple : se positionner dans un système productif)</a:t>
            </a:r>
          </a:p>
          <a:p>
            <a:pPr lvl="2"/>
            <a:endParaRPr lang="fr-FR" dirty="0" smtClean="0"/>
          </a:p>
          <a:p>
            <a:pPr lvl="1"/>
            <a:endParaRPr lang="fr-FR" dirty="0"/>
          </a:p>
          <a:p>
            <a:pPr lvl="3" algn="just">
              <a:lnSpc>
                <a:spcPct val="150000"/>
              </a:lnSpc>
              <a:buFont typeface="Wingdings" panose="05000000000000000000" pitchFamily="2" charset="2"/>
              <a:buChar char="Ø"/>
            </a:pPr>
            <a:endParaRPr lang="fr-FR" dirty="0" smtClean="0"/>
          </a:p>
        </p:txBody>
      </p:sp>
      <p:sp>
        <p:nvSpPr>
          <p:cNvPr id="4" name="Title 3"/>
          <p:cNvSpPr>
            <a:spLocks noGrp="1"/>
          </p:cNvSpPr>
          <p:nvPr>
            <p:ph type="title"/>
          </p:nvPr>
        </p:nvSpPr>
        <p:spPr>
          <a:xfrm>
            <a:off x="155912" y="0"/>
            <a:ext cx="9753600" cy="749498"/>
          </a:xfrm>
        </p:spPr>
        <p:txBody>
          <a:bodyPr>
            <a:normAutofit/>
          </a:bodyPr>
          <a:lstStyle/>
          <a:p>
            <a:r>
              <a:rPr lang="fr-FR" dirty="0" smtClean="0"/>
              <a:t>Le transnational </a:t>
            </a:r>
            <a:endParaRPr lang="fr-FR" dirty="0"/>
          </a:p>
        </p:txBody>
      </p:sp>
      <p:sp>
        <p:nvSpPr>
          <p:cNvPr id="2" name="Espace réservé du numéro de diapositive 1"/>
          <p:cNvSpPr>
            <a:spLocks noGrp="1"/>
          </p:cNvSpPr>
          <p:nvPr>
            <p:ph type="sldNum" sz="quarter" idx="12"/>
          </p:nvPr>
        </p:nvSpPr>
        <p:spPr/>
        <p:txBody>
          <a:bodyPr/>
          <a:lstStyle/>
          <a:p>
            <a:pPr rtl="0"/>
            <a:fld id="{B13333A4-2EF1-4B79-B68C-AB20E66B4822}" type="slidenum">
              <a:rPr lang="fr-FR" smtClean="0"/>
              <a:t>12</a:t>
            </a:fld>
            <a:endParaRPr lang="fr-FR" dirty="0"/>
          </a:p>
        </p:txBody>
      </p:sp>
      <p:sp>
        <p:nvSpPr>
          <p:cNvPr id="6" name="Espace réservé du pied de page 5"/>
          <p:cNvSpPr>
            <a:spLocks noGrp="1"/>
          </p:cNvSpPr>
          <p:nvPr>
            <p:ph type="ftr" sz="quarter" idx="11"/>
          </p:nvPr>
        </p:nvSpPr>
        <p:spPr/>
        <p:txBody>
          <a:bodyPr/>
          <a:lstStyle/>
          <a:p>
            <a:r>
              <a:rPr lang="fr-FR" dirty="0"/>
              <a:t>La coopération entre villes : un objet géographique ? </a:t>
            </a:r>
          </a:p>
        </p:txBody>
      </p:sp>
    </p:spTree>
    <p:extLst>
      <p:ext uri="{BB962C8B-B14F-4D97-AF65-F5344CB8AC3E}">
        <p14:creationId xmlns:p14="http://schemas.microsoft.com/office/powerpoint/2010/main" val="175679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2400" y="-499839"/>
            <a:ext cx="10887456" cy="1145224"/>
          </a:xfrm>
        </p:spPr>
        <p:txBody>
          <a:bodyPr>
            <a:normAutofit/>
          </a:bodyPr>
          <a:lstStyle/>
          <a:p>
            <a:r>
              <a:rPr lang="fr-FR" dirty="0" smtClean="0"/>
              <a:t>Réseaux de villes / associations de municipalités</a:t>
            </a:r>
            <a:endParaRPr lang="fr-FR" dirty="0"/>
          </a:p>
        </p:txBody>
      </p:sp>
      <p:sp>
        <p:nvSpPr>
          <p:cNvPr id="4" name="Espace réservé du numéro de diapositive 3"/>
          <p:cNvSpPr>
            <a:spLocks noGrp="1"/>
          </p:cNvSpPr>
          <p:nvPr>
            <p:ph type="sldNum" sz="quarter" idx="12"/>
          </p:nvPr>
        </p:nvSpPr>
        <p:spPr/>
        <p:txBody>
          <a:bodyPr/>
          <a:lstStyle/>
          <a:p>
            <a:pPr rtl="0"/>
            <a:fld id="{B13333A4-2EF1-4B79-B68C-AB20E66B4822}" type="slidenum">
              <a:rPr lang="fr-FR" smtClean="0"/>
              <a:t>13</a:t>
            </a:fld>
            <a:endParaRPr lang="fr-FR" dirty="0"/>
          </a:p>
        </p:txBody>
      </p:sp>
      <p:sp>
        <p:nvSpPr>
          <p:cNvPr id="11" name="Arrondir un rectangle avec un coin du même côté 4"/>
          <p:cNvSpPr/>
          <p:nvPr/>
        </p:nvSpPr>
        <p:spPr>
          <a:xfrm>
            <a:off x="4958080" y="2300814"/>
            <a:ext cx="5150980" cy="94163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endParaRPr lang="fr-FR" sz="1800" kern="1200"/>
          </a:p>
          <a:p>
            <a:pPr marL="171450" lvl="1" indent="-171450" algn="l" defTabSz="800100">
              <a:lnSpc>
                <a:spcPct val="90000"/>
              </a:lnSpc>
              <a:spcBef>
                <a:spcPct val="0"/>
              </a:spcBef>
              <a:spcAft>
                <a:spcPct val="15000"/>
              </a:spcAft>
              <a:buChar char="••"/>
            </a:pPr>
            <a:endParaRPr lang="fr-FR" sz="1800" kern="1200"/>
          </a:p>
        </p:txBody>
      </p:sp>
      <p:grpSp>
        <p:nvGrpSpPr>
          <p:cNvPr id="19" name="Groupe 18"/>
          <p:cNvGrpSpPr/>
          <p:nvPr/>
        </p:nvGrpSpPr>
        <p:grpSpPr>
          <a:xfrm>
            <a:off x="3672160" y="838538"/>
            <a:ext cx="8128000" cy="5418667"/>
            <a:chOff x="2032000" y="719666"/>
            <a:chExt cx="8128000" cy="5418667"/>
          </a:xfrm>
        </p:grpSpPr>
        <p:graphicFrame>
          <p:nvGraphicFramePr>
            <p:cNvPr id="8" name="Diagramme 7"/>
            <p:cNvGraphicFramePr/>
            <p:nvPr>
              <p:extLst>
                <p:ext uri="{D42A27DB-BD31-4B8C-83A1-F6EECF244321}">
                  <p14:modId xmlns:p14="http://schemas.microsoft.com/office/powerpoint/2010/main" val="175929943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 name="Groupe 15"/>
            <p:cNvGrpSpPr/>
            <p:nvPr/>
          </p:nvGrpSpPr>
          <p:grpSpPr>
            <a:xfrm>
              <a:off x="4958080" y="2240730"/>
              <a:ext cx="5201920" cy="1043516"/>
              <a:chOff x="2926079" y="2872383"/>
              <a:chExt cx="5201920" cy="1043516"/>
            </a:xfrm>
          </p:grpSpPr>
          <p:sp>
            <p:nvSpPr>
              <p:cNvPr id="17" name="Arrondir un rectangle avec un coin du même côté 16"/>
              <p:cNvSpPr/>
              <p:nvPr/>
            </p:nvSpPr>
            <p:spPr>
              <a:xfrm rot="5400000">
                <a:off x="5005281" y="793181"/>
                <a:ext cx="1043516" cy="5201920"/>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8" name="Arrondir un rectangle avec un coin du même côté 4"/>
              <p:cNvSpPr/>
              <p:nvPr/>
            </p:nvSpPr>
            <p:spPr>
              <a:xfrm>
                <a:off x="2926079" y="2923323"/>
                <a:ext cx="5150980" cy="94163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fr-FR" dirty="0" smtClean="0"/>
                  <a:t>Convergence : </a:t>
                </a:r>
                <a:r>
                  <a:rPr lang="fr-FR" i="1" kern="1200" dirty="0" smtClean="0"/>
                  <a:t>Top-down</a:t>
                </a:r>
                <a:r>
                  <a:rPr lang="fr-FR" kern="1200" dirty="0" smtClean="0"/>
                  <a:t> / </a:t>
                </a:r>
                <a:r>
                  <a:rPr lang="fr-FR" i="1" kern="1200" dirty="0" err="1" smtClean="0"/>
                  <a:t>Bottom</a:t>
                </a:r>
                <a:r>
                  <a:rPr lang="fr-FR" i="1" kern="1200" dirty="0" smtClean="0"/>
                  <a:t>-Up</a:t>
                </a:r>
              </a:p>
              <a:p>
                <a:pPr marL="171450" lvl="1" indent="-171450" algn="l" defTabSz="800100">
                  <a:lnSpc>
                    <a:spcPct val="90000"/>
                  </a:lnSpc>
                  <a:spcBef>
                    <a:spcPct val="0"/>
                  </a:spcBef>
                  <a:spcAft>
                    <a:spcPct val="15000"/>
                  </a:spcAft>
                  <a:buChar char="••"/>
                </a:pPr>
                <a:r>
                  <a:rPr lang="fr-FR" dirty="0" smtClean="0"/>
                  <a:t>« Horizontalité »</a:t>
                </a:r>
                <a:endParaRPr lang="fr-FR" kern="1200" dirty="0"/>
              </a:p>
              <a:p>
                <a:pPr marL="171450" lvl="1" indent="-171450" algn="l" defTabSz="800100">
                  <a:lnSpc>
                    <a:spcPct val="90000"/>
                  </a:lnSpc>
                  <a:spcBef>
                    <a:spcPct val="0"/>
                  </a:spcBef>
                  <a:spcAft>
                    <a:spcPct val="15000"/>
                  </a:spcAft>
                  <a:buChar char="••"/>
                </a:pPr>
                <a:r>
                  <a:rPr lang="fr-FR" sz="1800" kern="1200" dirty="0" smtClean="0"/>
                  <a:t>Changement institutionnel : </a:t>
                </a:r>
                <a:br>
                  <a:rPr lang="fr-FR" sz="1800" kern="1200" dirty="0" smtClean="0"/>
                </a:br>
                <a:r>
                  <a:rPr lang="fr-FR" sz="1800" kern="1200" dirty="0" smtClean="0"/>
                  <a:t>isomorphisme mimétique</a:t>
                </a:r>
                <a:endParaRPr lang="fr-FR" sz="1800" kern="1200" dirty="0"/>
              </a:p>
            </p:txBody>
          </p:sp>
        </p:grpSp>
      </p:grpSp>
      <p:sp>
        <p:nvSpPr>
          <p:cNvPr id="20" name="ZoneTexte 19"/>
          <p:cNvSpPr txBox="1"/>
          <p:nvPr/>
        </p:nvSpPr>
        <p:spPr>
          <a:xfrm>
            <a:off x="152400" y="3011617"/>
            <a:ext cx="3230372" cy="1200329"/>
          </a:xfrm>
          <a:prstGeom prst="rect">
            <a:avLst/>
          </a:prstGeom>
          <a:noFill/>
        </p:spPr>
        <p:txBody>
          <a:bodyPr wrap="none" rtlCol="0">
            <a:spAutoFit/>
          </a:bodyPr>
          <a:lstStyle/>
          <a:p>
            <a:pPr algn="ctr"/>
            <a:r>
              <a:rPr lang="fr-FR" sz="2400" dirty="0" smtClean="0"/>
              <a:t>Quatre </a:t>
            </a:r>
          </a:p>
          <a:p>
            <a:pPr algn="ctr"/>
            <a:r>
              <a:rPr lang="fr-FR" sz="2400" dirty="0" smtClean="0"/>
              <a:t>approches différentes</a:t>
            </a:r>
          </a:p>
          <a:p>
            <a:pPr algn="ctr"/>
            <a:r>
              <a:rPr lang="fr-FR" sz="2400" dirty="0"/>
              <a:t>p</a:t>
            </a:r>
            <a:r>
              <a:rPr lang="fr-FR" sz="2400" dirty="0" smtClean="0"/>
              <a:t>our les caractériser</a:t>
            </a:r>
            <a:endParaRPr lang="fr-FR" sz="2400" dirty="0"/>
          </a:p>
        </p:txBody>
      </p:sp>
      <p:sp>
        <p:nvSpPr>
          <p:cNvPr id="21" name="Espace réservé du pied de page 20"/>
          <p:cNvSpPr>
            <a:spLocks noGrp="1"/>
          </p:cNvSpPr>
          <p:nvPr>
            <p:ph type="ftr" sz="quarter" idx="11"/>
          </p:nvPr>
        </p:nvSpPr>
        <p:spPr/>
        <p:txBody>
          <a:bodyPr/>
          <a:lstStyle/>
          <a:p>
            <a:r>
              <a:rPr lang="fr-FR" dirty="0"/>
              <a:t>Ni faits stylisés, ni </a:t>
            </a:r>
            <a:r>
              <a:rPr lang="fr-FR" dirty="0" err="1"/>
              <a:t>idiographies</a:t>
            </a:r>
            <a:endParaRPr lang="fr-FR" dirty="0"/>
          </a:p>
        </p:txBody>
      </p:sp>
    </p:spTree>
    <p:extLst>
      <p:ext uri="{BB962C8B-B14F-4D97-AF65-F5344CB8AC3E}">
        <p14:creationId xmlns:p14="http://schemas.microsoft.com/office/powerpoint/2010/main" val="81931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1440" y="3429000"/>
            <a:ext cx="11978639" cy="1838519"/>
          </a:xfrm>
        </p:spPr>
        <p:txBody>
          <a:bodyPr rtlCol="0">
            <a:normAutofit/>
          </a:bodyPr>
          <a:lstStyle/>
          <a:p>
            <a:r>
              <a:rPr lang="fr-FR" sz="4000" dirty="0"/>
              <a:t>Coopération </a:t>
            </a:r>
            <a:r>
              <a:rPr lang="fr-FR" sz="4000" dirty="0" smtClean="0"/>
              <a:t>transnationale,</a:t>
            </a:r>
            <a:br>
              <a:rPr lang="fr-FR" sz="4000" dirty="0" smtClean="0"/>
            </a:br>
            <a:r>
              <a:rPr lang="fr-FR" sz="4000" dirty="0" smtClean="0"/>
              <a:t>modèles </a:t>
            </a:r>
            <a:r>
              <a:rPr lang="fr-FR" sz="4000" dirty="0"/>
              <a:t>urbains, </a:t>
            </a:r>
            <a:br>
              <a:rPr lang="fr-FR" sz="4000" dirty="0"/>
            </a:br>
            <a:r>
              <a:rPr lang="fr-FR" sz="4000" dirty="0" smtClean="0"/>
              <a:t>européanisation</a:t>
            </a:r>
            <a:endParaRPr lang="fr-FR" sz="3200" dirty="0"/>
          </a:p>
        </p:txBody>
      </p:sp>
      <p:sp>
        <p:nvSpPr>
          <p:cNvPr id="3" name="Espace réservé du texte 2"/>
          <p:cNvSpPr>
            <a:spLocks noGrp="1"/>
          </p:cNvSpPr>
          <p:nvPr>
            <p:ph type="body" idx="1"/>
          </p:nvPr>
        </p:nvSpPr>
        <p:spPr/>
        <p:txBody>
          <a:bodyPr rtlCol="0"/>
          <a:lstStyle/>
          <a:p>
            <a:r>
              <a:rPr lang="fr-FR" dirty="0" smtClean="0"/>
              <a:t>Quelles </a:t>
            </a:r>
            <a:r>
              <a:rPr lang="fr-FR" dirty="0"/>
              <a:t>questions de recherche ?</a:t>
            </a:r>
          </a:p>
        </p:txBody>
      </p:sp>
    </p:spTree>
    <p:extLst>
      <p:ext uri="{BB962C8B-B14F-4D97-AF65-F5344CB8AC3E}">
        <p14:creationId xmlns:p14="http://schemas.microsoft.com/office/powerpoint/2010/main" val="314033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08" y="-662781"/>
            <a:ext cx="9753600" cy="1325562"/>
          </a:xfrm>
        </p:spPr>
        <p:txBody>
          <a:bodyPr/>
          <a:lstStyle/>
          <a:p>
            <a:r>
              <a:rPr lang="fr-FR" dirty="0" smtClean="0"/>
              <a:t>Questions de recherche</a:t>
            </a:r>
            <a:endParaRPr lang="fr-FR" dirty="0"/>
          </a:p>
        </p:txBody>
      </p:sp>
      <p:sp>
        <p:nvSpPr>
          <p:cNvPr id="3" name="Espace réservé du contenu 2"/>
          <p:cNvSpPr>
            <a:spLocks noGrp="1"/>
          </p:cNvSpPr>
          <p:nvPr>
            <p:ph idx="1"/>
          </p:nvPr>
        </p:nvSpPr>
        <p:spPr>
          <a:xfrm>
            <a:off x="1352352" y="1046594"/>
            <a:ext cx="9865096" cy="5119307"/>
          </a:xfrm>
        </p:spPr>
        <p:txBody>
          <a:bodyPr>
            <a:normAutofit/>
          </a:bodyPr>
          <a:lstStyle/>
          <a:p>
            <a:r>
              <a:rPr lang="fr-FR" dirty="0" smtClean="0">
                <a:solidFill>
                  <a:schemeClr val="tx1"/>
                </a:solidFill>
              </a:rPr>
              <a:t>Le panorama de la coopération entre municipalités : </a:t>
            </a:r>
            <a:endParaRPr lang="fr-FR" dirty="0"/>
          </a:p>
          <a:p>
            <a:pPr lvl="1"/>
            <a:r>
              <a:rPr lang="fr-FR" dirty="0" smtClean="0">
                <a:solidFill>
                  <a:schemeClr val="tx1"/>
                </a:solidFill>
              </a:rPr>
              <a:t>Une modalité d’européanisation ? </a:t>
            </a:r>
            <a:endParaRPr lang="fr-FR" dirty="0"/>
          </a:p>
          <a:p>
            <a:pPr lvl="1"/>
            <a:r>
              <a:rPr lang="fr-FR" dirty="0" smtClean="0">
                <a:solidFill>
                  <a:schemeClr val="tx1"/>
                </a:solidFill>
              </a:rPr>
              <a:t>Quelles sont les caractéristiques de l’espace européen de la coopération politique interurbaine ?</a:t>
            </a:r>
          </a:p>
          <a:p>
            <a:endParaRPr lang="fr-FR" dirty="0">
              <a:solidFill>
                <a:schemeClr val="tx1"/>
              </a:solidFill>
            </a:endParaRPr>
          </a:p>
          <a:p>
            <a:r>
              <a:rPr lang="fr-FR" dirty="0" smtClean="0">
                <a:solidFill>
                  <a:schemeClr val="tx1"/>
                </a:solidFill>
              </a:rPr>
              <a:t>La circulation de politiques publiques : </a:t>
            </a:r>
            <a:endParaRPr lang="fr-FR" dirty="0"/>
          </a:p>
          <a:p>
            <a:pPr lvl="1"/>
            <a:r>
              <a:rPr lang="fr-FR" dirty="0" smtClean="0">
                <a:solidFill>
                  <a:schemeClr val="tx1"/>
                </a:solidFill>
              </a:rPr>
              <a:t>Vers une convergence des modèles urbains ?</a:t>
            </a:r>
          </a:p>
          <a:p>
            <a:endParaRPr lang="fr-FR" dirty="0">
              <a:solidFill>
                <a:schemeClr val="tx1"/>
              </a:solidFill>
            </a:endParaRPr>
          </a:p>
          <a:p>
            <a:r>
              <a:rPr lang="fr-FR" dirty="0" smtClean="0">
                <a:solidFill>
                  <a:schemeClr val="tx1"/>
                </a:solidFill>
              </a:rPr>
              <a:t>Modalités et intensité de la coopération entre villes : </a:t>
            </a:r>
          </a:p>
          <a:p>
            <a:pPr lvl="1"/>
            <a:r>
              <a:rPr lang="fr-FR" dirty="0"/>
              <a:t>U</a:t>
            </a:r>
            <a:r>
              <a:rPr lang="fr-FR" dirty="0" smtClean="0">
                <a:solidFill>
                  <a:schemeClr val="tx1"/>
                </a:solidFill>
              </a:rPr>
              <a:t>n révélateur des processus de hiérarchisation urbaine ? </a:t>
            </a:r>
          </a:p>
          <a:p>
            <a:pPr lvl="1"/>
            <a:r>
              <a:rPr lang="fr-FR" dirty="0" smtClean="0">
                <a:solidFill>
                  <a:schemeClr val="tx1"/>
                </a:solidFill>
              </a:rPr>
              <a:t>Quels sont les modes de participation des villes petites et moyennes ?</a:t>
            </a:r>
          </a:p>
          <a:p>
            <a:pPr marL="0" indent="0">
              <a:buNone/>
            </a:pPr>
            <a:endParaRPr lang="fr-FR" dirty="0">
              <a:solidFill>
                <a:schemeClr val="tx1"/>
              </a:solidFill>
            </a:endParaRPr>
          </a:p>
        </p:txBody>
      </p:sp>
      <p:sp>
        <p:nvSpPr>
          <p:cNvPr id="4" name="Espace réservé du numéro de diapositive 3"/>
          <p:cNvSpPr>
            <a:spLocks noGrp="1"/>
          </p:cNvSpPr>
          <p:nvPr>
            <p:ph type="sldNum" sz="quarter" idx="12"/>
          </p:nvPr>
        </p:nvSpPr>
        <p:spPr/>
        <p:txBody>
          <a:bodyPr/>
          <a:lstStyle/>
          <a:p>
            <a:pPr rtl="0"/>
            <a:fld id="{B13333A4-2EF1-4B79-B68C-AB20E66B4822}" type="slidenum">
              <a:rPr lang="fr-FR" smtClean="0"/>
              <a:t>15</a:t>
            </a:fld>
            <a:endParaRPr lang="fr-FR" dirty="0"/>
          </a:p>
        </p:txBody>
      </p:sp>
      <p:sp>
        <p:nvSpPr>
          <p:cNvPr id="5" name="Espace réservé du pied de page 4"/>
          <p:cNvSpPr>
            <a:spLocks noGrp="1"/>
          </p:cNvSpPr>
          <p:nvPr>
            <p:ph type="ftr" sz="quarter" idx="11"/>
          </p:nvPr>
        </p:nvSpPr>
        <p:spPr/>
        <p:txBody>
          <a:bodyPr/>
          <a:lstStyle/>
          <a:p>
            <a:r>
              <a:rPr lang="fr-FR" dirty="0"/>
              <a:t>Questions de recherche</a:t>
            </a:r>
          </a:p>
        </p:txBody>
      </p:sp>
    </p:spTree>
    <p:extLst>
      <p:ext uri="{BB962C8B-B14F-4D97-AF65-F5344CB8AC3E}">
        <p14:creationId xmlns:p14="http://schemas.microsoft.com/office/powerpoint/2010/main" val="412622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08" y="-662781"/>
            <a:ext cx="9753600" cy="1325562"/>
          </a:xfrm>
        </p:spPr>
        <p:txBody>
          <a:bodyPr/>
          <a:lstStyle/>
          <a:p>
            <a:r>
              <a:rPr lang="fr-FR" dirty="0" smtClean="0"/>
              <a:t>Objets</a:t>
            </a:r>
            <a:endParaRPr lang="fr-FR" dirty="0"/>
          </a:p>
        </p:txBody>
      </p:sp>
      <p:sp>
        <p:nvSpPr>
          <p:cNvPr id="3" name="Espace réservé du contenu 2"/>
          <p:cNvSpPr>
            <a:spLocks noGrp="1"/>
          </p:cNvSpPr>
          <p:nvPr>
            <p:ph idx="1"/>
          </p:nvPr>
        </p:nvSpPr>
        <p:spPr>
          <a:xfrm>
            <a:off x="1935064" y="333362"/>
            <a:ext cx="9865096" cy="5119307"/>
          </a:xfrm>
        </p:spPr>
        <p:txBody>
          <a:bodyPr>
            <a:noAutofit/>
          </a:bodyPr>
          <a:lstStyle/>
          <a:p>
            <a:r>
              <a:rPr lang="fr-FR" b="1" u="sng" dirty="0" smtClean="0">
                <a:solidFill>
                  <a:schemeClr val="tx1"/>
                </a:solidFill>
              </a:rPr>
              <a:t>Objets de recherche </a:t>
            </a:r>
            <a:r>
              <a:rPr lang="fr-FR" dirty="0" smtClean="0">
                <a:solidFill>
                  <a:schemeClr val="tx1"/>
                </a:solidFill>
              </a:rPr>
              <a:t>: </a:t>
            </a:r>
          </a:p>
          <a:p>
            <a:pPr lvl="1"/>
            <a:r>
              <a:rPr lang="fr-FR" sz="2000" dirty="0" smtClean="0">
                <a:solidFill>
                  <a:schemeClr val="tx1"/>
                </a:solidFill>
              </a:rPr>
              <a:t>Espace de coopération entre villes européennes</a:t>
            </a:r>
          </a:p>
          <a:p>
            <a:pPr lvl="1"/>
            <a:r>
              <a:rPr lang="fr-FR" sz="2000" dirty="0"/>
              <a:t>C</a:t>
            </a:r>
            <a:r>
              <a:rPr lang="fr-FR" sz="2000" dirty="0" smtClean="0">
                <a:solidFill>
                  <a:schemeClr val="tx1"/>
                </a:solidFill>
              </a:rPr>
              <a:t>irculation de politiques urbaines</a:t>
            </a:r>
          </a:p>
          <a:p>
            <a:endParaRPr lang="fr-FR" dirty="0">
              <a:solidFill>
                <a:schemeClr val="tx1"/>
              </a:solidFill>
            </a:endParaRPr>
          </a:p>
          <a:p>
            <a:r>
              <a:rPr lang="fr-FR" b="1" u="sng" dirty="0" smtClean="0">
                <a:solidFill>
                  <a:schemeClr val="tx1"/>
                </a:solidFill>
              </a:rPr>
              <a:t>Entités</a:t>
            </a:r>
            <a:r>
              <a:rPr lang="fr-FR" dirty="0" smtClean="0">
                <a:solidFill>
                  <a:schemeClr val="tx1"/>
                </a:solidFill>
              </a:rPr>
              <a:t> :</a:t>
            </a:r>
          </a:p>
          <a:p>
            <a:pPr lvl="1"/>
            <a:r>
              <a:rPr lang="fr-FR" sz="2000" dirty="0" smtClean="0"/>
              <a:t>Associations / réseaux</a:t>
            </a:r>
          </a:p>
          <a:p>
            <a:pPr lvl="1"/>
            <a:r>
              <a:rPr lang="fr-FR" sz="2000" dirty="0" smtClean="0">
                <a:solidFill>
                  <a:schemeClr val="tx1"/>
                </a:solidFill>
              </a:rPr>
              <a:t>Autorités locales (municipalités)</a:t>
            </a:r>
          </a:p>
          <a:p>
            <a:pPr lvl="1"/>
            <a:r>
              <a:rPr lang="fr-FR" sz="2000" dirty="0" smtClean="0"/>
              <a:t>Villes</a:t>
            </a:r>
            <a:endParaRPr lang="fr-FR" sz="2000" dirty="0" smtClean="0">
              <a:solidFill>
                <a:schemeClr val="tx1"/>
              </a:solidFill>
            </a:endParaRPr>
          </a:p>
          <a:p>
            <a:endParaRPr lang="fr-FR" dirty="0">
              <a:solidFill>
                <a:schemeClr val="tx1"/>
              </a:solidFill>
            </a:endParaRPr>
          </a:p>
          <a:p>
            <a:r>
              <a:rPr lang="fr-FR" b="1" u="sng" dirty="0" smtClean="0"/>
              <a:t>Attributs</a:t>
            </a:r>
            <a:r>
              <a:rPr lang="fr-FR" dirty="0" smtClean="0"/>
              <a:t> :</a:t>
            </a:r>
          </a:p>
          <a:p>
            <a:pPr lvl="1"/>
            <a:r>
              <a:rPr lang="fr-FR" sz="2000" dirty="0" smtClean="0">
                <a:solidFill>
                  <a:schemeClr val="tx1"/>
                </a:solidFill>
              </a:rPr>
              <a:t>Associations : taille, inscription territoriale, thématiques, modalités de coopération</a:t>
            </a:r>
          </a:p>
          <a:p>
            <a:pPr lvl="1"/>
            <a:r>
              <a:rPr lang="fr-FR" sz="2000" dirty="0" smtClean="0"/>
              <a:t>Municipalités : compétences, ressources, acteurs impliqués</a:t>
            </a:r>
          </a:p>
          <a:p>
            <a:pPr lvl="1"/>
            <a:r>
              <a:rPr lang="fr-FR" sz="2000" dirty="0" smtClean="0"/>
              <a:t>Villes : situation, taille, structures socio-économiques, représentations. </a:t>
            </a:r>
            <a:endParaRPr lang="fr-FR" sz="2000" dirty="0">
              <a:solidFill>
                <a:schemeClr val="tx1"/>
              </a:solidFill>
            </a:endParaRPr>
          </a:p>
        </p:txBody>
      </p:sp>
      <p:sp>
        <p:nvSpPr>
          <p:cNvPr id="4" name="Espace réservé du numéro de diapositive 3"/>
          <p:cNvSpPr>
            <a:spLocks noGrp="1"/>
          </p:cNvSpPr>
          <p:nvPr>
            <p:ph type="sldNum" sz="quarter" idx="12"/>
          </p:nvPr>
        </p:nvSpPr>
        <p:spPr/>
        <p:txBody>
          <a:bodyPr/>
          <a:lstStyle/>
          <a:p>
            <a:pPr rtl="0"/>
            <a:fld id="{B13333A4-2EF1-4B79-B68C-AB20E66B4822}" type="slidenum">
              <a:rPr lang="fr-FR" smtClean="0"/>
              <a:t>16</a:t>
            </a:fld>
            <a:endParaRPr lang="fr-FR" dirty="0"/>
          </a:p>
        </p:txBody>
      </p:sp>
      <p:sp>
        <p:nvSpPr>
          <p:cNvPr id="5" name="Espace réservé du pied de page 4"/>
          <p:cNvSpPr>
            <a:spLocks noGrp="1"/>
          </p:cNvSpPr>
          <p:nvPr>
            <p:ph type="ftr" sz="quarter" idx="11"/>
          </p:nvPr>
        </p:nvSpPr>
        <p:spPr/>
        <p:txBody>
          <a:bodyPr/>
          <a:lstStyle/>
          <a:p>
            <a:r>
              <a:rPr lang="fr-FR" dirty="0"/>
              <a:t>Questions de recherche</a:t>
            </a:r>
          </a:p>
        </p:txBody>
      </p:sp>
    </p:spTree>
    <p:extLst>
      <p:ext uri="{BB962C8B-B14F-4D97-AF65-F5344CB8AC3E}">
        <p14:creationId xmlns:p14="http://schemas.microsoft.com/office/powerpoint/2010/main" val="58626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1440" y="3429000"/>
            <a:ext cx="11978639" cy="1838519"/>
          </a:xfrm>
        </p:spPr>
        <p:txBody>
          <a:bodyPr rtlCol="0">
            <a:normAutofit/>
          </a:bodyPr>
          <a:lstStyle/>
          <a:p>
            <a:r>
              <a:rPr lang="fr-FR" dirty="0"/>
              <a:t>Ni faits stylisés, ni </a:t>
            </a:r>
            <a:r>
              <a:rPr lang="fr-FR" dirty="0" err="1" smtClean="0"/>
              <a:t>idiographies</a:t>
            </a:r>
            <a:r>
              <a:rPr lang="fr-FR" dirty="0" smtClean="0"/>
              <a:t> </a:t>
            </a:r>
            <a:r>
              <a:rPr lang="fr-FR" sz="3200" dirty="0"/>
              <a:t/>
            </a:r>
            <a:br>
              <a:rPr lang="fr-FR" sz="3200" dirty="0"/>
            </a:br>
            <a:endParaRPr lang="fr-FR" sz="3200" dirty="0"/>
          </a:p>
        </p:txBody>
      </p:sp>
      <p:sp>
        <p:nvSpPr>
          <p:cNvPr id="3" name="Espace réservé du texte 2"/>
          <p:cNvSpPr>
            <a:spLocks noGrp="1"/>
          </p:cNvSpPr>
          <p:nvPr>
            <p:ph type="body" idx="1"/>
          </p:nvPr>
        </p:nvSpPr>
        <p:spPr/>
        <p:txBody>
          <a:bodyPr rtlCol="0"/>
          <a:lstStyle/>
          <a:p>
            <a:r>
              <a:rPr lang="fr-FR" dirty="0" smtClean="0"/>
              <a:t>Sources, méthodes et problèmes</a:t>
            </a:r>
            <a:endParaRPr lang="fr-FR" dirty="0"/>
          </a:p>
        </p:txBody>
      </p:sp>
    </p:spTree>
    <p:extLst>
      <p:ext uri="{BB962C8B-B14F-4D97-AF65-F5344CB8AC3E}">
        <p14:creationId xmlns:p14="http://schemas.microsoft.com/office/powerpoint/2010/main" val="157484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1000" y="365126"/>
            <a:ext cx="10887456" cy="1145224"/>
          </a:xfrm>
        </p:spPr>
        <p:txBody>
          <a:bodyPr>
            <a:normAutofit fontScale="90000"/>
          </a:bodyPr>
          <a:lstStyle/>
          <a:p>
            <a:r>
              <a:rPr lang="fr-FR" dirty="0"/>
              <a:t>Pourquoi centrer l’étude </a:t>
            </a:r>
            <a:r>
              <a:rPr lang="fr-FR" dirty="0" smtClean="0"/>
              <a:t/>
            </a:r>
            <a:br>
              <a:rPr lang="fr-FR" dirty="0" smtClean="0"/>
            </a:br>
            <a:r>
              <a:rPr lang="fr-FR" dirty="0" smtClean="0"/>
              <a:t>sur </a:t>
            </a:r>
            <a:r>
              <a:rPr lang="fr-FR" dirty="0"/>
              <a:t>les associations (institutionnelles) de municipalités?</a:t>
            </a:r>
            <a:br>
              <a:rPr lang="fr-FR" dirty="0"/>
            </a:br>
            <a:endParaRPr lang="fr-FR" dirty="0"/>
          </a:p>
        </p:txBody>
      </p:sp>
      <p:sp>
        <p:nvSpPr>
          <p:cNvPr id="4" name="Espace réservé du numéro de diapositive 3"/>
          <p:cNvSpPr>
            <a:spLocks noGrp="1"/>
          </p:cNvSpPr>
          <p:nvPr>
            <p:ph type="sldNum" sz="quarter" idx="12"/>
          </p:nvPr>
        </p:nvSpPr>
        <p:spPr/>
        <p:txBody>
          <a:bodyPr/>
          <a:lstStyle/>
          <a:p>
            <a:pPr rtl="0"/>
            <a:fld id="{B13333A4-2EF1-4B79-B68C-AB20E66B4822}" type="slidenum">
              <a:rPr lang="fr-FR" smtClean="0"/>
              <a:t>18</a:t>
            </a:fld>
            <a:endParaRPr lang="fr-FR" dirty="0"/>
          </a:p>
        </p:txBody>
      </p:sp>
      <p:sp>
        <p:nvSpPr>
          <p:cNvPr id="5" name="Espace réservé du contenu 2"/>
          <p:cNvSpPr txBox="1">
            <a:spLocks/>
          </p:cNvSpPr>
          <p:nvPr/>
        </p:nvSpPr>
        <p:spPr>
          <a:xfrm>
            <a:off x="1815410" y="1301059"/>
            <a:ext cx="8471590" cy="516102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endParaRPr lang="fr-FR" dirty="0" smtClean="0"/>
          </a:p>
          <a:p>
            <a:pPr lvl="1"/>
            <a:r>
              <a:rPr lang="fr-FR" sz="2000" dirty="0" smtClean="0"/>
              <a:t>Possibilité d’une approche comparative (mise à distance de l’</a:t>
            </a:r>
            <a:r>
              <a:rPr lang="fr-FR" sz="2000" dirty="0" err="1" smtClean="0"/>
              <a:t>idiographie</a:t>
            </a:r>
            <a:r>
              <a:rPr lang="fr-FR" sz="2000" dirty="0" smtClean="0"/>
              <a:t>)</a:t>
            </a:r>
          </a:p>
          <a:p>
            <a:pPr lvl="1"/>
            <a:endParaRPr lang="fr-FR" sz="2000" dirty="0" smtClean="0"/>
          </a:p>
          <a:p>
            <a:pPr lvl="1"/>
            <a:r>
              <a:rPr lang="fr-FR" sz="2000" dirty="0" smtClean="0"/>
              <a:t>Des structures témoins d’un certain niveau d’engagement </a:t>
            </a:r>
            <a:br>
              <a:rPr lang="fr-FR" sz="2000" dirty="0" smtClean="0"/>
            </a:br>
            <a:r>
              <a:rPr lang="fr-FR" sz="2000" dirty="0" smtClean="0"/>
              <a:t>des acteurs publics</a:t>
            </a:r>
          </a:p>
          <a:p>
            <a:pPr marL="228600" lvl="1" indent="0">
              <a:buNone/>
            </a:pPr>
            <a:endParaRPr lang="fr-FR" sz="2000" dirty="0" smtClean="0"/>
          </a:p>
          <a:p>
            <a:pPr lvl="1"/>
            <a:r>
              <a:rPr lang="fr-FR" sz="2000" dirty="0" smtClean="0"/>
              <a:t>Alors que les études sur l’internationalisation des villes privilégient les métropoles mondiales, les structures associatives entre municipalités peuvent </a:t>
            </a:r>
            <a:r>
              <a:rPr lang="fr-FR" sz="2000" i="1" dirty="0" smtClean="0"/>
              <a:t>a priori </a:t>
            </a:r>
            <a:r>
              <a:rPr lang="fr-FR" sz="2000" dirty="0" smtClean="0"/>
              <a:t>concerner tout type de villes</a:t>
            </a:r>
          </a:p>
          <a:p>
            <a:pPr lvl="1"/>
            <a:endParaRPr lang="fr-FR" sz="2000" dirty="0" smtClean="0"/>
          </a:p>
          <a:p>
            <a:pPr lvl="1"/>
            <a:r>
              <a:rPr lang="fr-FR" sz="2000" dirty="0"/>
              <a:t>Point de vue pratique : visibilité, collecte de données envisageable </a:t>
            </a:r>
            <a:br>
              <a:rPr lang="fr-FR" sz="2000" dirty="0"/>
            </a:br>
            <a:r>
              <a:rPr lang="fr-FR" sz="2000" dirty="0"/>
              <a:t>à l’échelle européenne</a:t>
            </a:r>
          </a:p>
          <a:p>
            <a:pPr lvl="1"/>
            <a:endParaRPr lang="fr-FR" sz="2000" dirty="0"/>
          </a:p>
        </p:txBody>
      </p:sp>
      <p:sp>
        <p:nvSpPr>
          <p:cNvPr id="6" name="Espace réservé du pied de page 5"/>
          <p:cNvSpPr>
            <a:spLocks noGrp="1"/>
          </p:cNvSpPr>
          <p:nvPr>
            <p:ph type="ftr" sz="quarter" idx="11"/>
          </p:nvPr>
        </p:nvSpPr>
        <p:spPr/>
        <p:txBody>
          <a:bodyPr/>
          <a:lstStyle/>
          <a:p>
            <a:r>
              <a:rPr lang="fr-FR" dirty="0"/>
              <a:t>La coopération entre villes : un objet géographique ? </a:t>
            </a:r>
          </a:p>
        </p:txBody>
      </p:sp>
    </p:spTree>
    <p:extLst>
      <p:ext uri="{BB962C8B-B14F-4D97-AF65-F5344CB8AC3E}">
        <p14:creationId xmlns:p14="http://schemas.microsoft.com/office/powerpoint/2010/main" val="356281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1000" y="165676"/>
            <a:ext cx="10887456" cy="1145224"/>
          </a:xfrm>
        </p:spPr>
        <p:txBody>
          <a:bodyPr>
            <a:normAutofit/>
          </a:bodyPr>
          <a:lstStyle/>
          <a:p>
            <a:r>
              <a:rPr lang="fr-FR" dirty="0" smtClean="0"/>
              <a:t>Une méthodologie mixte</a:t>
            </a:r>
            <a:r>
              <a:rPr lang="fr-FR" dirty="0"/>
              <a:t/>
            </a:r>
            <a:br>
              <a:rPr lang="fr-FR" dirty="0"/>
            </a:br>
            <a:endParaRPr lang="fr-FR" dirty="0"/>
          </a:p>
        </p:txBody>
      </p:sp>
      <p:sp>
        <p:nvSpPr>
          <p:cNvPr id="4" name="Espace réservé du numéro de diapositive 3"/>
          <p:cNvSpPr>
            <a:spLocks noGrp="1"/>
          </p:cNvSpPr>
          <p:nvPr>
            <p:ph type="sldNum" sz="quarter" idx="12"/>
          </p:nvPr>
        </p:nvSpPr>
        <p:spPr/>
        <p:txBody>
          <a:bodyPr/>
          <a:lstStyle/>
          <a:p>
            <a:pPr rtl="0"/>
            <a:fld id="{B13333A4-2EF1-4B79-B68C-AB20E66B4822}" type="slidenum">
              <a:rPr lang="fr-FR" smtClean="0"/>
              <a:t>19</a:t>
            </a:fld>
            <a:endParaRPr lang="fr-FR" dirty="0"/>
          </a:p>
        </p:txBody>
      </p:sp>
      <p:sp>
        <p:nvSpPr>
          <p:cNvPr id="5" name="Espace réservé du contenu 2"/>
          <p:cNvSpPr txBox="1">
            <a:spLocks/>
          </p:cNvSpPr>
          <p:nvPr/>
        </p:nvSpPr>
        <p:spPr>
          <a:xfrm>
            <a:off x="2796866" y="1081603"/>
            <a:ext cx="8471590" cy="5161026"/>
          </a:xfrm>
          <a:prstGeom prst="rect">
            <a:avLst/>
          </a:prstGeom>
        </p:spPr>
        <p:txBody>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endParaRPr lang="fr-FR" dirty="0" smtClean="0"/>
          </a:p>
          <a:p>
            <a:pPr lvl="1"/>
            <a:r>
              <a:rPr lang="fr-FR" sz="2000" dirty="0" smtClean="0"/>
              <a:t>Analyse structurale des réseaux : théorie des graphes. Décrire les structures</a:t>
            </a:r>
          </a:p>
          <a:p>
            <a:pPr lvl="1"/>
            <a:endParaRPr lang="fr-FR" sz="2000" dirty="0" smtClean="0"/>
          </a:p>
          <a:p>
            <a:pPr lvl="1"/>
            <a:r>
              <a:rPr lang="fr-FR" sz="2000" dirty="0" smtClean="0"/>
              <a:t>Analyse spatiale : caractériser la situation géographique et l’espace de coopération</a:t>
            </a:r>
          </a:p>
          <a:p>
            <a:pPr marL="228600" lvl="1" indent="0">
              <a:buNone/>
            </a:pPr>
            <a:endParaRPr lang="fr-FR" sz="2000" dirty="0" smtClean="0"/>
          </a:p>
          <a:p>
            <a:pPr lvl="1"/>
            <a:r>
              <a:rPr lang="fr-FR" sz="2000" dirty="0"/>
              <a:t>Analyse textuelle des corpus de littérature grise</a:t>
            </a:r>
          </a:p>
          <a:p>
            <a:pPr lvl="1"/>
            <a:endParaRPr lang="fr-FR" sz="2000" dirty="0" smtClean="0"/>
          </a:p>
          <a:p>
            <a:pPr lvl="1"/>
            <a:r>
              <a:rPr lang="fr-FR" sz="2000" dirty="0" smtClean="0"/>
              <a:t>Entretiens semi-directifs : acteurs des associations, élus locaux, employés municipaux</a:t>
            </a:r>
          </a:p>
          <a:p>
            <a:pPr lvl="1"/>
            <a:endParaRPr lang="fr-FR" sz="2000" dirty="0" smtClean="0"/>
          </a:p>
          <a:p>
            <a:pPr lvl="1"/>
            <a:r>
              <a:rPr lang="fr-FR" sz="2000" dirty="0" smtClean="0"/>
              <a:t>Observation participante : suivi de réunions et de rencontres internationales</a:t>
            </a:r>
            <a:endParaRPr lang="fr-FR" sz="2000" dirty="0"/>
          </a:p>
          <a:p>
            <a:pPr lvl="1"/>
            <a:endParaRPr lang="fr-FR" sz="2000" dirty="0"/>
          </a:p>
        </p:txBody>
      </p:sp>
      <p:sp>
        <p:nvSpPr>
          <p:cNvPr id="6" name="Espace réservé du pied de page 5"/>
          <p:cNvSpPr>
            <a:spLocks noGrp="1"/>
          </p:cNvSpPr>
          <p:nvPr>
            <p:ph type="ftr" sz="quarter" idx="11"/>
          </p:nvPr>
        </p:nvSpPr>
        <p:spPr/>
        <p:txBody>
          <a:bodyPr/>
          <a:lstStyle/>
          <a:p>
            <a:r>
              <a:rPr lang="fr-FR" dirty="0"/>
              <a:t>La coopération entre villes : un objet géographique ? </a:t>
            </a:r>
          </a:p>
        </p:txBody>
      </p:sp>
      <p:sp>
        <p:nvSpPr>
          <p:cNvPr id="3" name="Accolade ouvrante 2"/>
          <p:cNvSpPr/>
          <p:nvPr/>
        </p:nvSpPr>
        <p:spPr>
          <a:xfrm>
            <a:off x="2188464" y="1540196"/>
            <a:ext cx="987552" cy="243744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7" name="Accolade ouvrante 6"/>
          <p:cNvSpPr/>
          <p:nvPr/>
        </p:nvSpPr>
        <p:spPr>
          <a:xfrm>
            <a:off x="1905604" y="3694850"/>
            <a:ext cx="1160684" cy="243744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ZoneTexte 7"/>
          <p:cNvSpPr txBox="1"/>
          <p:nvPr/>
        </p:nvSpPr>
        <p:spPr>
          <a:xfrm rot="16200000">
            <a:off x="933386" y="2408266"/>
            <a:ext cx="1867819" cy="646331"/>
          </a:xfrm>
          <a:prstGeom prst="rect">
            <a:avLst/>
          </a:prstGeom>
          <a:noFill/>
        </p:spPr>
        <p:txBody>
          <a:bodyPr wrap="none" rtlCol="0">
            <a:spAutoFit/>
          </a:bodyPr>
          <a:lstStyle/>
          <a:p>
            <a:pPr algn="ctr"/>
            <a:r>
              <a:rPr lang="fr-FR" dirty="0" smtClean="0"/>
              <a:t>Structure</a:t>
            </a:r>
          </a:p>
          <a:p>
            <a:pPr algn="ctr"/>
            <a:r>
              <a:rPr lang="fr-FR" dirty="0" smtClean="0"/>
              <a:t>Hiérarchisation</a:t>
            </a:r>
            <a:endParaRPr lang="fr-FR" dirty="0"/>
          </a:p>
        </p:txBody>
      </p:sp>
      <p:sp>
        <p:nvSpPr>
          <p:cNvPr id="9" name="ZoneTexte 8"/>
          <p:cNvSpPr txBox="1"/>
          <p:nvPr/>
        </p:nvSpPr>
        <p:spPr>
          <a:xfrm rot="16200000">
            <a:off x="-59567" y="4541255"/>
            <a:ext cx="2844048" cy="646331"/>
          </a:xfrm>
          <a:prstGeom prst="rect">
            <a:avLst/>
          </a:prstGeom>
          <a:noFill/>
        </p:spPr>
        <p:txBody>
          <a:bodyPr wrap="none" rtlCol="0">
            <a:spAutoFit/>
          </a:bodyPr>
          <a:lstStyle/>
          <a:p>
            <a:pPr algn="ctr"/>
            <a:r>
              <a:rPr lang="fr-FR" dirty="0" smtClean="0"/>
              <a:t>Modèles Urbains</a:t>
            </a:r>
            <a:br>
              <a:rPr lang="fr-FR" dirty="0" smtClean="0"/>
            </a:br>
            <a:r>
              <a:rPr lang="fr-FR" dirty="0" smtClean="0"/>
              <a:t>Modalités de coopération</a:t>
            </a:r>
          </a:p>
        </p:txBody>
      </p:sp>
    </p:spTree>
    <p:extLst>
      <p:ext uri="{BB962C8B-B14F-4D97-AF65-F5344CB8AC3E}">
        <p14:creationId xmlns:p14="http://schemas.microsoft.com/office/powerpoint/2010/main" val="2578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animBg="1"/>
      <p:bldP spid="7" grpId="0" animBg="1"/>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smtClean="0"/>
              <a:t>Plan de la présentation</a:t>
            </a:r>
            <a:endParaRPr lang="fr-FR" dirty="0"/>
          </a:p>
        </p:txBody>
      </p:sp>
      <p:sp>
        <p:nvSpPr>
          <p:cNvPr id="3" name="Espace réservé du contenu 2"/>
          <p:cNvSpPr>
            <a:spLocks noGrp="1"/>
          </p:cNvSpPr>
          <p:nvPr>
            <p:ph idx="1"/>
          </p:nvPr>
        </p:nvSpPr>
        <p:spPr>
          <a:xfrm>
            <a:off x="272512" y="1786879"/>
            <a:ext cx="10515600" cy="4351338"/>
          </a:xfrm>
        </p:spPr>
        <p:txBody>
          <a:bodyPr rtlCol="0">
            <a:normAutofit/>
          </a:bodyPr>
          <a:lstStyle/>
          <a:p>
            <a:pPr rtl="0"/>
            <a:r>
              <a:rPr lang="fr-FR" sz="2400" dirty="0" smtClean="0"/>
              <a:t>Une foi renouvelée dans l’échelle locale ?</a:t>
            </a:r>
            <a:endParaRPr lang="fr-FR" sz="2400" dirty="0"/>
          </a:p>
          <a:p>
            <a:pPr rtl="0"/>
            <a:r>
              <a:rPr lang="fr-FR" sz="2400" dirty="0" smtClean="0"/>
              <a:t>La coopération entre villes : un objet géographique</a:t>
            </a:r>
          </a:p>
          <a:p>
            <a:pPr rtl="0"/>
            <a:r>
              <a:rPr lang="fr-FR" sz="2400" dirty="0" smtClean="0"/>
              <a:t>Coopération transnationale, modèles urbains, </a:t>
            </a:r>
            <a:br>
              <a:rPr lang="fr-FR" sz="2400" dirty="0" smtClean="0"/>
            </a:br>
            <a:r>
              <a:rPr lang="fr-FR" sz="2400" dirty="0" smtClean="0"/>
              <a:t>européanisation :</a:t>
            </a:r>
            <a:br>
              <a:rPr lang="fr-FR" sz="2400" dirty="0" smtClean="0"/>
            </a:br>
            <a:r>
              <a:rPr lang="fr-FR" sz="2400" dirty="0" smtClean="0"/>
              <a:t>quelles questions de recherche ?</a:t>
            </a:r>
            <a:endParaRPr lang="fr-FR" sz="2400" dirty="0"/>
          </a:p>
          <a:p>
            <a:pPr rtl="0"/>
            <a:r>
              <a:rPr lang="fr-FR" sz="2400" dirty="0" smtClean="0"/>
              <a:t>Ni faits stylisés, ni </a:t>
            </a:r>
            <a:r>
              <a:rPr lang="fr-FR" sz="2400" dirty="0" err="1" smtClean="0"/>
              <a:t>idiographie</a:t>
            </a:r>
            <a:r>
              <a:rPr lang="fr-FR" sz="2400" dirty="0" smtClean="0"/>
              <a:t> : </a:t>
            </a:r>
            <a:br>
              <a:rPr lang="fr-FR" sz="2400" dirty="0" smtClean="0"/>
            </a:br>
            <a:r>
              <a:rPr lang="fr-FR" sz="2400" dirty="0" smtClean="0"/>
              <a:t>Sources, Méthodes, Problèmes</a:t>
            </a:r>
          </a:p>
          <a:p>
            <a:pPr rtl="0"/>
            <a:r>
              <a:rPr lang="fr-FR" sz="2400" dirty="0" smtClean="0"/>
              <a:t>Pistes de travail</a:t>
            </a:r>
          </a:p>
        </p:txBody>
      </p:sp>
      <p:pic>
        <p:nvPicPr>
          <p:cNvPr id="5" name="Espace réservé du contenu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5175" y="800100"/>
            <a:ext cx="6516825" cy="6858000"/>
          </a:xfrm>
          <a:prstGeom prst="rect">
            <a:avLst/>
          </a:prstGeom>
        </p:spPr>
      </p:pic>
      <p:sp>
        <p:nvSpPr>
          <p:cNvPr id="6" name="Espace réservé du numéro de diapositive 5"/>
          <p:cNvSpPr>
            <a:spLocks noGrp="1"/>
          </p:cNvSpPr>
          <p:nvPr>
            <p:ph type="sldNum" sz="quarter" idx="12"/>
          </p:nvPr>
        </p:nvSpPr>
        <p:spPr/>
        <p:txBody>
          <a:bodyPr/>
          <a:lstStyle/>
          <a:p>
            <a:pPr rtl="0"/>
            <a:fld id="{B13333A4-2EF1-4B79-B68C-AB20E66B4822}" type="slidenum">
              <a:rPr lang="fr-FR" smtClean="0"/>
              <a:t>2</a:t>
            </a:fld>
            <a:endParaRPr lang="fr-FR" dirty="0"/>
          </a:p>
        </p:txBody>
      </p:sp>
      <p:sp>
        <p:nvSpPr>
          <p:cNvPr id="4" name="Espace réservé du pied de page 3"/>
          <p:cNvSpPr>
            <a:spLocks noGrp="1"/>
          </p:cNvSpPr>
          <p:nvPr>
            <p:ph type="ftr" sz="quarter" idx="11"/>
          </p:nvPr>
        </p:nvSpPr>
        <p:spPr/>
        <p:txBody>
          <a:bodyPr/>
          <a:lstStyle/>
          <a:p>
            <a:pPr rtl="0"/>
            <a:r>
              <a:rPr lang="fr-FR" dirty="0" smtClean="0"/>
              <a:t>Plan de la présentation</a:t>
            </a:r>
            <a:endParaRPr lang="fr-FR" dirty="0"/>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583" y="2892973"/>
            <a:ext cx="10374313" cy="1838519"/>
          </a:xfrm>
        </p:spPr>
        <p:txBody>
          <a:bodyPr rtlCol="0"/>
          <a:lstStyle/>
          <a:p>
            <a:pPr rtl="0"/>
            <a:r>
              <a:rPr lang="fr-FR" dirty="0" smtClean="0"/>
              <a:t>Les associations de municipalités</a:t>
            </a:r>
            <a:endParaRPr lang="fr-FR" dirty="0"/>
          </a:p>
        </p:txBody>
      </p:sp>
      <p:sp>
        <p:nvSpPr>
          <p:cNvPr id="3" name="Espace réservé du texte 2"/>
          <p:cNvSpPr>
            <a:spLocks noGrp="1"/>
          </p:cNvSpPr>
          <p:nvPr>
            <p:ph type="body" idx="1"/>
          </p:nvPr>
        </p:nvSpPr>
        <p:spPr>
          <a:xfrm>
            <a:off x="168166" y="5340096"/>
            <a:ext cx="11047394" cy="475488"/>
          </a:xfrm>
        </p:spPr>
        <p:txBody>
          <a:bodyPr rtlCol="0">
            <a:normAutofit/>
          </a:bodyPr>
          <a:lstStyle/>
          <a:p>
            <a:r>
              <a:rPr lang="fr-FR" dirty="0"/>
              <a:t>Problème 1 : Collecte de données et </a:t>
            </a:r>
            <a:r>
              <a:rPr lang="fr-FR" dirty="0" smtClean="0"/>
              <a:t>variables </a:t>
            </a:r>
            <a:r>
              <a:rPr lang="fr-FR" dirty="0"/>
              <a:t>relationnelles</a:t>
            </a:r>
          </a:p>
        </p:txBody>
      </p:sp>
    </p:spTree>
    <p:extLst>
      <p:ext uri="{BB962C8B-B14F-4D97-AF65-F5344CB8AC3E}">
        <p14:creationId xmlns:p14="http://schemas.microsoft.com/office/powerpoint/2010/main" val="127265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rtl="0"/>
            <a:fld id="{B13333A4-2EF1-4B79-B68C-AB20E66B4822}" type="slidenum">
              <a:rPr lang="fr-FR" smtClean="0"/>
              <a:t>21</a:t>
            </a:fld>
            <a:endParaRPr lang="fr-FR" dirty="0"/>
          </a:p>
        </p:txBody>
      </p:sp>
      <p:sp>
        <p:nvSpPr>
          <p:cNvPr id="8" name="Titre 1"/>
          <p:cNvSpPr txBox="1">
            <a:spLocks/>
          </p:cNvSpPr>
          <p:nvPr/>
        </p:nvSpPr>
        <p:spPr>
          <a:xfrm>
            <a:off x="159848" y="0"/>
            <a:ext cx="11640312" cy="1143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fr-FR" dirty="0" smtClean="0"/>
              <a:t>Problème 1 : Collecte de données et </a:t>
            </a:r>
            <a:br>
              <a:rPr lang="fr-FR" dirty="0" smtClean="0"/>
            </a:br>
            <a:r>
              <a:rPr lang="fr-FR" dirty="0" smtClean="0"/>
              <a:t>variables relationnelles</a:t>
            </a:r>
            <a:endParaRPr lang="fr-FR" dirty="0"/>
          </a:p>
        </p:txBody>
      </p:sp>
      <p:sp>
        <p:nvSpPr>
          <p:cNvPr id="2" name="Espace réservé du pied de page 1"/>
          <p:cNvSpPr>
            <a:spLocks noGrp="1"/>
          </p:cNvSpPr>
          <p:nvPr>
            <p:ph type="ftr" sz="quarter" idx="11"/>
          </p:nvPr>
        </p:nvSpPr>
        <p:spPr/>
        <p:txBody>
          <a:bodyPr/>
          <a:lstStyle/>
          <a:p>
            <a:r>
              <a:rPr lang="fr-FR" dirty="0"/>
              <a:t>Problème 1 : Collecte de données et </a:t>
            </a:r>
            <a:r>
              <a:rPr lang="fr-FR" dirty="0" smtClean="0"/>
              <a:t>variables </a:t>
            </a:r>
            <a:r>
              <a:rPr lang="fr-FR" dirty="0"/>
              <a:t>relationnelles</a:t>
            </a:r>
          </a:p>
        </p:txBody>
      </p:sp>
      <p:sp>
        <p:nvSpPr>
          <p:cNvPr id="4" name="Rectangle 3"/>
          <p:cNvSpPr/>
          <p:nvPr/>
        </p:nvSpPr>
        <p:spPr>
          <a:xfrm>
            <a:off x="1246632" y="1423640"/>
            <a:ext cx="9863328" cy="5355312"/>
          </a:xfrm>
          <a:prstGeom prst="rect">
            <a:avLst/>
          </a:prstGeom>
        </p:spPr>
        <p:txBody>
          <a:bodyPr wrap="square">
            <a:spAutoFit/>
          </a:bodyPr>
          <a:lstStyle/>
          <a:p>
            <a:r>
              <a:rPr lang="fr-FR" i="1" dirty="0" smtClean="0"/>
              <a:t>La </a:t>
            </a:r>
            <a:r>
              <a:rPr lang="fr-FR" i="1" dirty="0"/>
              <a:t>BD « Réseaux »</a:t>
            </a:r>
          </a:p>
          <a:p>
            <a:endParaRPr lang="fr-FR" dirty="0"/>
          </a:p>
          <a:p>
            <a:pPr marL="742950" lvl="1" indent="-285750">
              <a:buFont typeface="Arial" panose="020B0604020202020204" pitchFamily="34" charset="0"/>
              <a:buChar char="•"/>
            </a:pPr>
            <a:r>
              <a:rPr lang="fr-FR" dirty="0"/>
              <a:t>Création d’une base de données harmonisées pour répertorier et analyser les associations transnationales de municipalités.</a:t>
            </a:r>
          </a:p>
          <a:p>
            <a:pPr marL="742950" lvl="1" indent="-285750">
              <a:buFont typeface="Arial" panose="020B0604020202020204" pitchFamily="34" charset="0"/>
              <a:buChar char="•"/>
            </a:pPr>
            <a:endParaRPr lang="fr-FR" dirty="0"/>
          </a:p>
          <a:p>
            <a:pPr marL="742950" lvl="1" indent="-285750">
              <a:buFont typeface="Arial" panose="020B0604020202020204" pitchFamily="34" charset="0"/>
              <a:buChar char="•"/>
            </a:pPr>
            <a:r>
              <a:rPr lang="fr-FR" dirty="0"/>
              <a:t>Une source principale : l’annuaire édité par l’Union des Associations Internationales (UIA</a:t>
            </a:r>
            <a:r>
              <a:rPr lang="fr-FR" dirty="0" smtClean="0"/>
              <a:t>)</a:t>
            </a:r>
          </a:p>
          <a:p>
            <a:pPr marL="742950" lvl="1" indent="-285750">
              <a:buFont typeface="Arial" panose="020B0604020202020204" pitchFamily="34" charset="0"/>
              <a:buChar char="•"/>
            </a:pPr>
            <a:endParaRPr lang="fr-FR" dirty="0" smtClean="0"/>
          </a:p>
          <a:p>
            <a:r>
              <a:rPr lang="fr-FR" i="1" dirty="0" smtClean="0"/>
              <a:t>Limites</a:t>
            </a:r>
            <a:r>
              <a:rPr lang="fr-FR" dirty="0" smtClean="0"/>
              <a:t>…</a:t>
            </a:r>
            <a:endParaRPr lang="fr-FR" dirty="0"/>
          </a:p>
          <a:p>
            <a:endParaRPr lang="fr-FR" dirty="0"/>
          </a:p>
          <a:p>
            <a:pPr marL="742950" lvl="1" indent="-285750">
              <a:buFont typeface="Arial" panose="020B0604020202020204" pitchFamily="34" charset="0"/>
              <a:buChar char="•"/>
            </a:pPr>
            <a:r>
              <a:rPr lang="fr-FR" dirty="0"/>
              <a:t>Difficulté d’harmonisation pour la base « villes membres » (hétérogénéité des données sources / type de gouvernements urbains membres / noms des villes)</a:t>
            </a:r>
          </a:p>
          <a:p>
            <a:pPr marL="742950" lvl="1" indent="-285750">
              <a:buFont typeface="Arial" panose="020B0604020202020204" pitchFamily="34" charset="0"/>
              <a:buChar char="•"/>
            </a:pPr>
            <a:endParaRPr lang="fr-FR" dirty="0"/>
          </a:p>
          <a:p>
            <a:pPr marL="742950" lvl="1" indent="-285750">
              <a:buFont typeface="Arial" panose="020B0604020202020204" pitchFamily="34" charset="0"/>
              <a:buChar char="•"/>
            </a:pPr>
            <a:r>
              <a:rPr lang="fr-FR" dirty="0"/>
              <a:t>Taux de réponses des associations contactées : </a:t>
            </a:r>
            <a:r>
              <a:rPr lang="fr-FR" dirty="0" smtClean="0"/>
              <a:t/>
            </a:r>
            <a:br>
              <a:rPr lang="fr-FR" dirty="0" smtClean="0"/>
            </a:br>
            <a:r>
              <a:rPr lang="fr-FR" dirty="0" smtClean="0"/>
              <a:t>des </a:t>
            </a:r>
            <a:r>
              <a:rPr lang="fr-FR" dirty="0"/>
              <a:t>associations pas toujours très « actives »</a:t>
            </a:r>
          </a:p>
          <a:p>
            <a:pPr marL="742950" lvl="1" indent="-285750">
              <a:buFont typeface="Arial" panose="020B0604020202020204" pitchFamily="34" charset="0"/>
              <a:buChar char="•"/>
            </a:pPr>
            <a:endParaRPr lang="fr-FR" dirty="0"/>
          </a:p>
          <a:p>
            <a:pPr marL="742950" lvl="1" indent="-285750">
              <a:buFont typeface="Arial" panose="020B0604020202020204" pitchFamily="34" charset="0"/>
              <a:buChar char="•"/>
            </a:pPr>
            <a:r>
              <a:rPr lang="fr-FR" dirty="0"/>
              <a:t>Relative pauvreté de la donnée : adhésion à l’association (souvent sans la date)</a:t>
            </a:r>
          </a:p>
          <a:p>
            <a:pPr marL="742950" lvl="1" indent="-285750">
              <a:buFont typeface="Arial" panose="020B0604020202020204" pitchFamily="34" charset="0"/>
              <a:buChar char="•"/>
            </a:pPr>
            <a:endParaRPr lang="fr-FR" dirty="0"/>
          </a:p>
          <a:p>
            <a:pPr marL="742950" lvl="1" indent="-285750">
              <a:buFont typeface="Arial" panose="020B0604020202020204" pitchFamily="34" charset="0"/>
              <a:buChar char="•"/>
            </a:pPr>
            <a:endParaRPr lang="fr-FR" dirty="0"/>
          </a:p>
        </p:txBody>
      </p:sp>
    </p:spTree>
    <p:extLst>
      <p:ext uri="{BB962C8B-B14F-4D97-AF65-F5344CB8AC3E}">
        <p14:creationId xmlns:p14="http://schemas.microsoft.com/office/powerpoint/2010/main" val="279199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25296" y="1482852"/>
            <a:ext cx="1920240" cy="95402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fr-FR"/>
          </a:p>
        </p:txBody>
      </p:sp>
      <p:sp>
        <p:nvSpPr>
          <p:cNvPr id="6" name="Rectangle 5"/>
          <p:cNvSpPr/>
          <p:nvPr/>
        </p:nvSpPr>
        <p:spPr>
          <a:xfrm>
            <a:off x="7895675" y="1051560"/>
            <a:ext cx="2117005" cy="2770632"/>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fr-FR"/>
          </a:p>
        </p:txBody>
      </p:sp>
      <p:sp>
        <p:nvSpPr>
          <p:cNvPr id="3" name="Espace réservé du numéro de diapositive 2"/>
          <p:cNvSpPr>
            <a:spLocks noGrp="1"/>
          </p:cNvSpPr>
          <p:nvPr>
            <p:ph type="sldNum" sz="quarter" idx="12"/>
          </p:nvPr>
        </p:nvSpPr>
        <p:spPr/>
        <p:txBody>
          <a:bodyPr/>
          <a:lstStyle/>
          <a:p>
            <a:pPr rtl="0"/>
            <a:fld id="{B13333A4-2EF1-4B79-B68C-AB20E66B4822}" type="slidenum">
              <a:rPr lang="fr-FR" smtClean="0"/>
              <a:t>22</a:t>
            </a:fld>
            <a:endParaRPr lang="fr-FR" dirty="0"/>
          </a:p>
        </p:txBody>
      </p:sp>
      <p:sp>
        <p:nvSpPr>
          <p:cNvPr id="2" name="Espace réservé du pied de page 1"/>
          <p:cNvSpPr>
            <a:spLocks noGrp="1"/>
          </p:cNvSpPr>
          <p:nvPr>
            <p:ph type="ftr" sz="quarter" idx="11"/>
          </p:nvPr>
        </p:nvSpPr>
        <p:spPr/>
        <p:txBody>
          <a:bodyPr/>
          <a:lstStyle/>
          <a:p>
            <a:r>
              <a:rPr lang="fr-FR" dirty="0"/>
              <a:t>Problème 1 : Collecte de données et variables relationnelles</a:t>
            </a:r>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267" y="-518929"/>
            <a:ext cx="8882024" cy="7183262"/>
          </a:xfrm>
          <a:prstGeom prst="rect">
            <a:avLst/>
          </a:prstGeom>
        </p:spPr>
      </p:pic>
      <p:sp>
        <p:nvSpPr>
          <p:cNvPr id="4" name="ZoneTexte 3"/>
          <p:cNvSpPr txBox="1"/>
          <p:nvPr/>
        </p:nvSpPr>
        <p:spPr>
          <a:xfrm>
            <a:off x="7126224" y="0"/>
            <a:ext cx="6336792" cy="830997"/>
          </a:xfrm>
          <a:prstGeom prst="rect">
            <a:avLst/>
          </a:prstGeom>
          <a:noFill/>
        </p:spPr>
        <p:txBody>
          <a:bodyPr wrap="square" rtlCol="0">
            <a:spAutoFit/>
          </a:bodyPr>
          <a:lstStyle/>
          <a:p>
            <a:r>
              <a:rPr lang="fr-FR" sz="1600" dirty="0" smtClean="0"/>
              <a:t>Semis de points : </a:t>
            </a:r>
          </a:p>
          <a:p>
            <a:r>
              <a:rPr lang="fr-FR" sz="1600" dirty="0" smtClean="0"/>
              <a:t>les municipalités de 21 associations </a:t>
            </a:r>
            <a:br>
              <a:rPr lang="fr-FR" sz="1600" dirty="0" smtClean="0"/>
            </a:br>
            <a:r>
              <a:rPr lang="fr-FR" sz="1600" dirty="0" smtClean="0"/>
              <a:t>de la « BD Networks »</a:t>
            </a:r>
            <a:endParaRPr lang="fr-FR" sz="1600" dirty="0"/>
          </a:p>
        </p:txBody>
      </p:sp>
    </p:spTree>
    <p:extLst>
      <p:ext uri="{BB962C8B-B14F-4D97-AF65-F5344CB8AC3E}">
        <p14:creationId xmlns:p14="http://schemas.microsoft.com/office/powerpoint/2010/main" val="337838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708392" y="91439"/>
            <a:ext cx="3127247" cy="3496301"/>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fr-FR"/>
          </a:p>
        </p:txBody>
      </p:sp>
      <p:sp>
        <p:nvSpPr>
          <p:cNvPr id="3" name="Espace réservé du numéro de diapositive 2"/>
          <p:cNvSpPr>
            <a:spLocks noGrp="1"/>
          </p:cNvSpPr>
          <p:nvPr>
            <p:ph type="sldNum" sz="quarter" idx="12"/>
          </p:nvPr>
        </p:nvSpPr>
        <p:spPr/>
        <p:txBody>
          <a:bodyPr/>
          <a:lstStyle/>
          <a:p>
            <a:pPr rtl="0"/>
            <a:fld id="{B13333A4-2EF1-4B79-B68C-AB20E66B4822}" type="slidenum">
              <a:rPr lang="fr-FR" smtClean="0"/>
              <a:t>23</a:t>
            </a:fld>
            <a:endParaRPr lang="fr-FR" dirty="0"/>
          </a:p>
        </p:txBody>
      </p:sp>
      <p:sp>
        <p:nvSpPr>
          <p:cNvPr id="2" name="Espace réservé du pied de page 1"/>
          <p:cNvSpPr>
            <a:spLocks noGrp="1"/>
          </p:cNvSpPr>
          <p:nvPr>
            <p:ph type="ftr" sz="quarter" idx="11"/>
          </p:nvPr>
        </p:nvSpPr>
        <p:spPr/>
        <p:txBody>
          <a:bodyPr/>
          <a:lstStyle/>
          <a:p>
            <a:r>
              <a:rPr lang="fr-FR" dirty="0"/>
              <a:t>Problème 1 : Collecte de données et variables relationnelles</a:t>
            </a:r>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9986" y="-722376"/>
            <a:ext cx="9294187" cy="7159752"/>
          </a:xfrm>
          <a:prstGeom prst="rect">
            <a:avLst/>
          </a:prstGeom>
        </p:spPr>
      </p:pic>
      <p:sp>
        <p:nvSpPr>
          <p:cNvPr id="4" name="ZoneTexte 3"/>
          <p:cNvSpPr txBox="1"/>
          <p:nvPr/>
        </p:nvSpPr>
        <p:spPr>
          <a:xfrm>
            <a:off x="0" y="1609510"/>
            <a:ext cx="2395728" cy="1200329"/>
          </a:xfrm>
          <a:prstGeom prst="rect">
            <a:avLst/>
          </a:prstGeom>
          <a:noFill/>
        </p:spPr>
        <p:txBody>
          <a:bodyPr wrap="square" rtlCol="0">
            <a:spAutoFit/>
          </a:bodyPr>
          <a:lstStyle/>
          <a:p>
            <a:r>
              <a:rPr lang="fr-FR" dirty="0" smtClean="0"/>
              <a:t>3 associations basées </a:t>
            </a:r>
            <a:br>
              <a:rPr lang="fr-FR" dirty="0" smtClean="0"/>
            </a:br>
            <a:r>
              <a:rPr lang="fr-FR" dirty="0" smtClean="0"/>
              <a:t>sur une coopération </a:t>
            </a:r>
            <a:r>
              <a:rPr lang="fr-FR" i="1" dirty="0" smtClean="0"/>
              <a:t>communautaire</a:t>
            </a:r>
            <a:endParaRPr lang="fr-FR" i="1" dirty="0"/>
          </a:p>
        </p:txBody>
      </p:sp>
    </p:spTree>
    <p:extLst>
      <p:ext uri="{BB962C8B-B14F-4D97-AF65-F5344CB8AC3E}">
        <p14:creationId xmlns:p14="http://schemas.microsoft.com/office/powerpoint/2010/main" val="382768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8166" y="3112429"/>
            <a:ext cx="10374313" cy="1838519"/>
          </a:xfrm>
        </p:spPr>
        <p:txBody>
          <a:bodyPr rtlCol="0"/>
          <a:lstStyle/>
          <a:p>
            <a:pPr rtl="0"/>
            <a:r>
              <a:rPr lang="fr-FR" dirty="0"/>
              <a:t>S</a:t>
            </a:r>
            <a:r>
              <a:rPr lang="fr-FR" dirty="0" smtClean="0"/>
              <a:t>tructures des réseaux </a:t>
            </a:r>
            <a:r>
              <a:rPr lang="fr-FR" i="1" dirty="0" err="1" smtClean="0"/>
              <a:t>Urbact</a:t>
            </a:r>
            <a:endParaRPr lang="fr-FR" i="1" dirty="0"/>
          </a:p>
        </p:txBody>
      </p:sp>
      <p:sp>
        <p:nvSpPr>
          <p:cNvPr id="3" name="Espace réservé du texte 2"/>
          <p:cNvSpPr>
            <a:spLocks noGrp="1"/>
          </p:cNvSpPr>
          <p:nvPr>
            <p:ph type="body" idx="1"/>
          </p:nvPr>
        </p:nvSpPr>
        <p:spPr>
          <a:xfrm>
            <a:off x="168166" y="5340096"/>
            <a:ext cx="11047394" cy="475488"/>
          </a:xfrm>
        </p:spPr>
        <p:txBody>
          <a:bodyPr rtlCol="0">
            <a:normAutofit fontScale="92500"/>
          </a:bodyPr>
          <a:lstStyle/>
          <a:p>
            <a:pPr rtl="0"/>
            <a:r>
              <a:rPr lang="fr-FR" dirty="0" smtClean="0"/>
              <a:t>Problème 2: quelle utilisation de l’analyse de réseaux ? Descriptive ou explicative?</a:t>
            </a:r>
            <a:endParaRPr lang="fr-FR" dirty="0"/>
          </a:p>
        </p:txBody>
      </p:sp>
    </p:spTree>
    <p:extLst>
      <p:ext uri="{BB962C8B-B14F-4D97-AF65-F5344CB8AC3E}">
        <p14:creationId xmlns:p14="http://schemas.microsoft.com/office/powerpoint/2010/main" val="149103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1344" y="188640"/>
            <a:ext cx="9753600" cy="691480"/>
          </a:xfrm>
        </p:spPr>
        <p:txBody>
          <a:bodyPr/>
          <a:lstStyle/>
          <a:p>
            <a:r>
              <a:rPr lang="fr-FR" dirty="0" smtClean="0"/>
              <a:t>Le programme </a:t>
            </a:r>
            <a:r>
              <a:rPr lang="fr-FR" dirty="0" err="1" smtClean="0"/>
              <a:t>Urbact</a:t>
            </a:r>
            <a:endParaRPr lang="fr-FR" dirty="0"/>
          </a:p>
        </p:txBody>
      </p:sp>
      <p:sp>
        <p:nvSpPr>
          <p:cNvPr id="5" name="Espace réservé du contenu 2"/>
          <p:cNvSpPr txBox="1">
            <a:spLocks/>
          </p:cNvSpPr>
          <p:nvPr/>
        </p:nvSpPr>
        <p:spPr>
          <a:xfrm>
            <a:off x="1080348" y="1184148"/>
            <a:ext cx="10514244" cy="51206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a:lstStyle>
          <a:p>
            <a:pPr marL="0" indent="0">
              <a:buNone/>
            </a:pPr>
            <a:r>
              <a:rPr lang="fr-FR" sz="1800" dirty="0" smtClean="0"/>
              <a:t>Présentation du programme</a:t>
            </a:r>
          </a:p>
          <a:p>
            <a:pPr marL="502920" lvl="1" indent="0">
              <a:buFont typeface="Arial" panose="020B0604020202020204" pitchFamily="34" charset="0"/>
              <a:buNone/>
            </a:pPr>
            <a:endParaRPr lang="fr-FR" dirty="0" smtClean="0"/>
          </a:p>
          <a:p>
            <a:pPr lvl="1"/>
            <a:r>
              <a:rPr lang="fr-FR" dirty="0" smtClean="0"/>
              <a:t>Programme lancé en 2003. Volet urbain de </a:t>
            </a:r>
            <a:r>
              <a:rPr lang="fr-FR" i="1" dirty="0" smtClean="0"/>
              <a:t>l’</a:t>
            </a:r>
            <a:r>
              <a:rPr lang="fr-FR" i="1" dirty="0" err="1" smtClean="0"/>
              <a:t>European</a:t>
            </a:r>
            <a:r>
              <a:rPr lang="fr-FR" i="1" dirty="0" smtClean="0"/>
              <a:t> Territorial </a:t>
            </a:r>
            <a:r>
              <a:rPr lang="fr-FR" i="1" dirty="0" err="1" smtClean="0"/>
              <a:t>Cooperation</a:t>
            </a:r>
            <a:r>
              <a:rPr lang="fr-FR" i="1" dirty="0" smtClean="0"/>
              <a:t> programme</a:t>
            </a:r>
            <a:r>
              <a:rPr lang="fr-FR" dirty="0" smtClean="0"/>
              <a:t> (</a:t>
            </a:r>
            <a:r>
              <a:rPr lang="fr-FR" dirty="0" err="1" smtClean="0"/>
              <a:t>Interreg</a:t>
            </a:r>
            <a:r>
              <a:rPr lang="fr-FR" dirty="0" smtClean="0"/>
              <a:t>)</a:t>
            </a:r>
          </a:p>
          <a:p>
            <a:pPr lvl="1"/>
            <a:endParaRPr lang="fr-FR" dirty="0" smtClean="0"/>
          </a:p>
          <a:p>
            <a:pPr lvl="1"/>
            <a:r>
              <a:rPr lang="fr-FR" dirty="0" smtClean="0"/>
              <a:t>Instrument de la Politique de Cohésion. Financé par le FEDER ( ≈ 80%), les 28 Etats membres (+ Norvège et Suisse)</a:t>
            </a:r>
          </a:p>
          <a:p>
            <a:pPr lvl="1"/>
            <a:endParaRPr lang="fr-FR" dirty="0" smtClean="0"/>
          </a:p>
          <a:p>
            <a:pPr lvl="1"/>
            <a:r>
              <a:rPr lang="fr-FR" dirty="0" smtClean="0"/>
              <a:t>De 2007 à 2016 : plus de 90 projets (pour un total de 403 villes)</a:t>
            </a:r>
          </a:p>
          <a:p>
            <a:pPr lvl="1"/>
            <a:endParaRPr lang="fr-FR" dirty="0" smtClean="0"/>
          </a:p>
          <a:p>
            <a:pPr lvl="1"/>
            <a:r>
              <a:rPr lang="fr-FR" dirty="0" smtClean="0"/>
              <a:t>Impliquant en moyenne 9 villes</a:t>
            </a:r>
          </a:p>
          <a:p>
            <a:pPr lvl="1"/>
            <a:endParaRPr lang="fr-FR" dirty="0" smtClean="0"/>
          </a:p>
          <a:p>
            <a:pPr lvl="1"/>
            <a:r>
              <a:rPr lang="fr-FR" dirty="0" smtClean="0"/>
              <a:t>Des gouvernements urbains « forces de proposition » : logique d’appel à projet.</a:t>
            </a:r>
            <a:endParaRPr lang="fr-FR" dirty="0"/>
          </a:p>
        </p:txBody>
      </p:sp>
      <p:sp>
        <p:nvSpPr>
          <p:cNvPr id="6" name="Espace réservé du pied de page 5"/>
          <p:cNvSpPr>
            <a:spLocks noGrp="1"/>
          </p:cNvSpPr>
          <p:nvPr>
            <p:ph type="ftr" sz="quarter" idx="11"/>
          </p:nvPr>
        </p:nvSpPr>
        <p:spPr/>
        <p:txBody>
          <a:bodyPr/>
          <a:lstStyle/>
          <a:p>
            <a:r>
              <a:rPr lang="fr-FR" dirty="0"/>
              <a:t>Structures des réseaux </a:t>
            </a:r>
            <a:r>
              <a:rPr lang="fr-FR" i="1" dirty="0" err="1"/>
              <a:t>Urbact</a:t>
            </a:r>
            <a:endParaRPr lang="fr-FR" dirty="0"/>
          </a:p>
        </p:txBody>
      </p:sp>
      <p:sp>
        <p:nvSpPr>
          <p:cNvPr id="7" name="Espace réservé du numéro de diapositive 6"/>
          <p:cNvSpPr>
            <a:spLocks noGrp="1"/>
          </p:cNvSpPr>
          <p:nvPr>
            <p:ph type="sldNum" sz="quarter" idx="12"/>
          </p:nvPr>
        </p:nvSpPr>
        <p:spPr/>
        <p:txBody>
          <a:bodyPr/>
          <a:lstStyle/>
          <a:p>
            <a:pPr rtl="0"/>
            <a:fld id="{B13333A4-2EF1-4B79-B68C-AB20E66B4822}" type="slidenum">
              <a:rPr lang="fr-FR" smtClean="0"/>
              <a:t>25</a:t>
            </a:fld>
            <a:endParaRPr lang="fr-FR" dirty="0"/>
          </a:p>
        </p:txBody>
      </p:sp>
    </p:spTree>
    <p:extLst>
      <p:ext uri="{BB962C8B-B14F-4D97-AF65-F5344CB8AC3E}">
        <p14:creationId xmlns:p14="http://schemas.microsoft.com/office/powerpoint/2010/main" val="274291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970486" y="6581074"/>
            <a:ext cx="4325223" cy="276999"/>
          </a:xfrm>
          <a:prstGeom prst="rect">
            <a:avLst/>
          </a:prstGeom>
        </p:spPr>
        <p:txBody>
          <a:bodyPr wrap="none">
            <a:spAutoFit/>
          </a:bodyPr>
          <a:lstStyle/>
          <a:p>
            <a:r>
              <a:rPr lang="fr-FR" sz="1200" dirty="0"/>
              <a:t>Source : BD URBACT 2016 (</a:t>
            </a:r>
            <a:r>
              <a:rPr lang="fr-FR" sz="1200" dirty="0" err="1"/>
              <a:t>P.Gourdon</a:t>
            </a:r>
            <a:r>
              <a:rPr lang="fr-FR" sz="1200" dirty="0"/>
              <a:t>). </a:t>
            </a:r>
            <a:r>
              <a:rPr lang="fr-FR" sz="1200" dirty="0" err="1"/>
              <a:t>Urbact</a:t>
            </a:r>
            <a:r>
              <a:rPr lang="fr-FR" sz="1200" dirty="0"/>
              <a:t> II and III</a:t>
            </a:r>
          </a:p>
        </p:txBody>
      </p:sp>
      <p:pic>
        <p:nvPicPr>
          <p:cNvPr id="4" name="Espace réservé du contenu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066605" y="0"/>
            <a:ext cx="9123809" cy="6732332"/>
          </a:xfrm>
        </p:spPr>
      </p:pic>
      <p:sp>
        <p:nvSpPr>
          <p:cNvPr id="3" name="ZoneTexte 2"/>
          <p:cNvSpPr txBox="1"/>
          <p:nvPr/>
        </p:nvSpPr>
        <p:spPr>
          <a:xfrm>
            <a:off x="119336" y="2348881"/>
            <a:ext cx="1619354" cy="590931"/>
          </a:xfrm>
          <a:prstGeom prst="rect">
            <a:avLst/>
          </a:prstGeom>
          <a:noFill/>
        </p:spPr>
        <p:txBody>
          <a:bodyPr wrap="none" rtlCol="0">
            <a:spAutoFit/>
          </a:bodyPr>
          <a:lstStyle/>
          <a:p>
            <a:pPr>
              <a:lnSpc>
                <a:spcPct val="90000"/>
              </a:lnSpc>
            </a:pPr>
            <a:r>
              <a:rPr lang="fr-FR" u="sng" dirty="0"/>
              <a:t>Niveaux de </a:t>
            </a:r>
          </a:p>
          <a:p>
            <a:pPr>
              <a:lnSpc>
                <a:spcPct val="90000"/>
              </a:lnSpc>
            </a:pPr>
            <a:r>
              <a:rPr lang="fr-FR" u="sng" dirty="0"/>
              <a:t>participation</a:t>
            </a:r>
          </a:p>
        </p:txBody>
      </p:sp>
      <p:pic>
        <p:nvPicPr>
          <p:cNvPr id="7" name="Espace réservé du contenu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61" y="3216895"/>
            <a:ext cx="4594454" cy="3641105"/>
          </a:xfrm>
          <a:prstGeom prst="rect">
            <a:avLst/>
          </a:prstGeom>
          <a:noFill/>
          <a:ln>
            <a:solidFill>
              <a:schemeClr val="accent1"/>
            </a:solidFill>
          </a:ln>
        </p:spPr>
      </p:pic>
      <p:sp>
        <p:nvSpPr>
          <p:cNvPr id="8" name="Titre 1"/>
          <p:cNvSpPr txBox="1">
            <a:spLocks/>
          </p:cNvSpPr>
          <p:nvPr/>
        </p:nvSpPr>
        <p:spPr>
          <a:xfrm>
            <a:off x="1588" y="-99392"/>
            <a:ext cx="9753600" cy="5040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a:lstStyle>
          <a:p>
            <a:r>
              <a:rPr lang="fr-FR" sz="1400" b="1" dirty="0" smtClean="0">
                <a:solidFill>
                  <a:schemeClr val="tx2">
                    <a:lumMod val="75000"/>
                  </a:schemeClr>
                </a:solidFill>
              </a:rPr>
              <a:t>Niveaux de participation</a:t>
            </a:r>
            <a:endParaRPr lang="fr-FR" sz="1400" b="1" dirty="0">
              <a:solidFill>
                <a:schemeClr val="tx2">
                  <a:lumMod val="75000"/>
                </a:schemeClr>
              </a:solidFill>
            </a:endParaRPr>
          </a:p>
        </p:txBody>
      </p:sp>
    </p:spTree>
    <p:extLst>
      <p:ext uri="{BB962C8B-B14F-4D97-AF65-F5344CB8AC3E}">
        <p14:creationId xmlns:p14="http://schemas.microsoft.com/office/powerpoint/2010/main" val="375477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aphique 6"/>
          <p:cNvGraphicFramePr/>
          <p:nvPr>
            <p:extLst>
              <p:ext uri="{D42A27DB-BD31-4B8C-83A1-F6EECF244321}">
                <p14:modId xmlns:p14="http://schemas.microsoft.com/office/powerpoint/2010/main" val="57122637"/>
              </p:ext>
            </p:extLst>
          </p:nvPr>
        </p:nvGraphicFramePr>
        <p:xfrm>
          <a:off x="5818531" y="0"/>
          <a:ext cx="6306380" cy="3652100"/>
        </p:xfrm>
        <a:graphic>
          <a:graphicData uri="http://schemas.openxmlformats.org/drawingml/2006/chart">
            <c:chart xmlns:c="http://schemas.openxmlformats.org/drawingml/2006/chart" xmlns:r="http://schemas.openxmlformats.org/officeDocument/2006/relationships" r:id="rId3"/>
          </a:graphicData>
        </a:graphic>
      </p:graphicFrame>
      <p:sp>
        <p:nvSpPr>
          <p:cNvPr id="8" name="Titre 1"/>
          <p:cNvSpPr txBox="1">
            <a:spLocks/>
          </p:cNvSpPr>
          <p:nvPr/>
        </p:nvSpPr>
        <p:spPr>
          <a:xfrm>
            <a:off x="270104" y="1182819"/>
            <a:ext cx="2946714" cy="4599985"/>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lvl="2">
              <a:lnSpc>
                <a:spcPct val="90000"/>
              </a:lnSpc>
              <a:spcBef>
                <a:spcPct val="0"/>
              </a:spcBef>
            </a:pPr>
            <a:r>
              <a:rPr lang="fr-FR" sz="3599" dirty="0"/>
              <a:t/>
            </a:r>
            <a:br>
              <a:rPr lang="fr-FR" sz="3599" dirty="0"/>
            </a:br>
            <a:endParaRPr lang="fr-FR" sz="3599" dirty="0"/>
          </a:p>
        </p:txBody>
      </p:sp>
      <p:sp>
        <p:nvSpPr>
          <p:cNvPr id="4" name="ZoneTexte 3"/>
          <p:cNvSpPr txBox="1"/>
          <p:nvPr/>
        </p:nvSpPr>
        <p:spPr>
          <a:xfrm>
            <a:off x="10287510" y="934695"/>
            <a:ext cx="1102121" cy="276927"/>
          </a:xfrm>
          <a:prstGeom prst="rect">
            <a:avLst/>
          </a:prstGeom>
          <a:noFill/>
        </p:spPr>
        <p:txBody>
          <a:bodyPr wrap="square" rtlCol="0">
            <a:spAutoFit/>
          </a:bodyPr>
          <a:lstStyle/>
          <a:p>
            <a:r>
              <a:rPr lang="fr-FR" sz="1200" dirty="0"/>
              <a:t>403 </a:t>
            </a:r>
            <a:r>
              <a:rPr lang="fr-FR" sz="1200" dirty="0" err="1"/>
              <a:t>cities</a:t>
            </a:r>
            <a:endParaRPr lang="fr-FR" sz="1200" dirty="0"/>
          </a:p>
        </p:txBody>
      </p:sp>
      <p:sp>
        <p:nvSpPr>
          <p:cNvPr id="11" name="ZoneTexte 10"/>
          <p:cNvSpPr txBox="1"/>
          <p:nvPr/>
        </p:nvSpPr>
        <p:spPr>
          <a:xfrm>
            <a:off x="2370481" y="787202"/>
            <a:ext cx="1290079" cy="461545"/>
          </a:xfrm>
          <a:prstGeom prst="rect">
            <a:avLst/>
          </a:prstGeom>
          <a:noFill/>
        </p:spPr>
        <p:txBody>
          <a:bodyPr wrap="square" rtlCol="0">
            <a:spAutoFit/>
          </a:bodyPr>
          <a:lstStyle/>
          <a:p>
            <a:r>
              <a:rPr lang="fr-FR" sz="1200" dirty="0"/>
              <a:t>722 participations</a:t>
            </a:r>
          </a:p>
        </p:txBody>
      </p:sp>
      <p:sp>
        <p:nvSpPr>
          <p:cNvPr id="12" name="Rectangle 11"/>
          <p:cNvSpPr/>
          <p:nvPr/>
        </p:nvSpPr>
        <p:spPr>
          <a:xfrm>
            <a:off x="8549656" y="6611779"/>
            <a:ext cx="3642344" cy="246221"/>
          </a:xfrm>
          <a:prstGeom prst="rect">
            <a:avLst/>
          </a:prstGeom>
        </p:spPr>
        <p:txBody>
          <a:bodyPr wrap="none">
            <a:spAutoFit/>
          </a:bodyPr>
          <a:lstStyle/>
          <a:p>
            <a:r>
              <a:rPr lang="fr-FR" sz="1000" i="1" dirty="0"/>
              <a:t>Source : BD URBACT 2016 (</a:t>
            </a:r>
            <a:r>
              <a:rPr lang="fr-FR" sz="1000" i="1" dirty="0" err="1"/>
              <a:t>P.Gourdon</a:t>
            </a:r>
            <a:r>
              <a:rPr lang="fr-FR" sz="1000" i="1" dirty="0"/>
              <a:t>). </a:t>
            </a:r>
            <a:r>
              <a:rPr lang="fr-FR" sz="1000" i="1" dirty="0" err="1"/>
              <a:t>Urbact</a:t>
            </a:r>
            <a:r>
              <a:rPr lang="fr-FR" sz="1000" i="1" dirty="0"/>
              <a:t> II and III</a:t>
            </a:r>
          </a:p>
        </p:txBody>
      </p:sp>
      <p:sp>
        <p:nvSpPr>
          <p:cNvPr id="13" name="ZoneTexte 12"/>
          <p:cNvSpPr txBox="1"/>
          <p:nvPr/>
        </p:nvSpPr>
        <p:spPr>
          <a:xfrm>
            <a:off x="74956" y="779924"/>
            <a:ext cx="1628972" cy="646331"/>
          </a:xfrm>
          <a:prstGeom prst="rect">
            <a:avLst/>
          </a:prstGeom>
          <a:noFill/>
        </p:spPr>
        <p:txBody>
          <a:bodyPr wrap="none" rtlCol="0">
            <a:spAutoFit/>
          </a:bodyPr>
          <a:lstStyle/>
          <a:p>
            <a:r>
              <a:rPr lang="fr-FR" sz="1200" dirty="0"/>
              <a:t>Moyenne : </a:t>
            </a:r>
          </a:p>
          <a:p>
            <a:r>
              <a:rPr lang="fr-FR" sz="1200" dirty="0"/>
              <a:t>1,8 </a:t>
            </a:r>
            <a:r>
              <a:rPr lang="fr-FR" sz="1200" dirty="0" smtClean="0"/>
              <a:t>Participation by</a:t>
            </a:r>
          </a:p>
          <a:p>
            <a:r>
              <a:rPr lang="fr-FR" sz="1200" dirty="0"/>
              <a:t>c</a:t>
            </a:r>
            <a:r>
              <a:rPr lang="fr-FR" sz="1200" dirty="0" smtClean="0"/>
              <a:t>ity </a:t>
            </a:r>
            <a:r>
              <a:rPr lang="fr-FR" sz="1200" dirty="0" err="1"/>
              <a:t>i</a:t>
            </a:r>
            <a:r>
              <a:rPr lang="fr-FR" sz="1200" dirty="0" err="1" smtClean="0"/>
              <a:t>nvolved</a:t>
            </a:r>
            <a:endParaRPr lang="fr-FR" sz="1200" dirty="0"/>
          </a:p>
        </p:txBody>
      </p:sp>
      <p:sp>
        <p:nvSpPr>
          <p:cNvPr id="9" name="Titre 1"/>
          <p:cNvSpPr txBox="1">
            <a:spLocks/>
          </p:cNvSpPr>
          <p:nvPr/>
        </p:nvSpPr>
        <p:spPr>
          <a:xfrm>
            <a:off x="1588" y="-99392"/>
            <a:ext cx="9753600" cy="5040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cap="all" baseline="0">
                <a:solidFill>
                  <a:schemeClr val="tx1">
                    <a:lumMod val="50000"/>
                  </a:schemeClr>
                </a:solidFill>
                <a:latin typeface="+mj-lt"/>
                <a:ea typeface="+mj-ea"/>
                <a:cs typeface="+mj-cs"/>
              </a:defRPr>
            </a:lvl1pPr>
          </a:lstStyle>
          <a:p>
            <a:r>
              <a:rPr lang="fr-FR" sz="1400" b="1" dirty="0" smtClean="0">
                <a:solidFill>
                  <a:schemeClr val="tx2">
                    <a:lumMod val="75000"/>
                  </a:schemeClr>
                </a:solidFill>
              </a:rPr>
              <a:t>Niveaux de participation</a:t>
            </a:r>
            <a:endParaRPr lang="fr-FR" sz="1400" b="1" dirty="0">
              <a:solidFill>
                <a:schemeClr val="tx2">
                  <a:lumMod val="75000"/>
                </a:schemeClr>
              </a:solidFill>
            </a:endParaRPr>
          </a:p>
        </p:txBody>
      </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530" y="0"/>
            <a:ext cx="6377633" cy="4279392"/>
          </a:xfrm>
          <a:prstGeom prst="rect">
            <a:avLst/>
          </a:prstGeom>
        </p:spPr>
      </p:pic>
      <p:pic>
        <p:nvPicPr>
          <p:cNvPr id="5" name="Imag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739" y="1558653"/>
            <a:ext cx="6622270" cy="5002306"/>
          </a:xfrm>
          <a:prstGeom prst="rect">
            <a:avLst/>
          </a:prstGeom>
        </p:spPr>
      </p:pic>
    </p:spTree>
    <p:extLst>
      <p:ext uri="{BB962C8B-B14F-4D97-AF65-F5344CB8AC3E}">
        <p14:creationId xmlns:p14="http://schemas.microsoft.com/office/powerpoint/2010/main" val="319499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11"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48"/>
            <a:ext cx="10058400" cy="6722363"/>
          </a:xfrm>
          <a:prstGeom prst="rect">
            <a:avLst/>
          </a:prstGeom>
        </p:spPr>
      </p:pic>
      <p:sp>
        <p:nvSpPr>
          <p:cNvPr id="2" name="Titre 1"/>
          <p:cNvSpPr>
            <a:spLocks noGrp="1"/>
          </p:cNvSpPr>
          <p:nvPr>
            <p:ph type="title"/>
          </p:nvPr>
        </p:nvSpPr>
        <p:spPr/>
        <p:txBody>
          <a:bodyPr/>
          <a:lstStyle/>
          <a:p>
            <a:endParaRPr lang="fr-FR"/>
          </a:p>
        </p:txBody>
      </p:sp>
      <p:sp>
        <p:nvSpPr>
          <p:cNvPr id="4" name="Espace réservé du pied de page 3"/>
          <p:cNvSpPr>
            <a:spLocks noGrp="1"/>
          </p:cNvSpPr>
          <p:nvPr>
            <p:ph type="ftr" sz="quarter" idx="11"/>
          </p:nvPr>
        </p:nvSpPr>
        <p:spPr/>
        <p:txBody>
          <a:bodyPr/>
          <a:lstStyle/>
          <a:p>
            <a:pPr rtl="0"/>
            <a:endParaRPr lang="fr-FR" dirty="0"/>
          </a:p>
        </p:txBody>
      </p:sp>
      <p:sp>
        <p:nvSpPr>
          <p:cNvPr id="5" name="Espace réservé du numéro de diapositive 4"/>
          <p:cNvSpPr>
            <a:spLocks noGrp="1"/>
          </p:cNvSpPr>
          <p:nvPr>
            <p:ph type="sldNum" sz="quarter" idx="12"/>
          </p:nvPr>
        </p:nvSpPr>
        <p:spPr/>
        <p:txBody>
          <a:bodyPr/>
          <a:lstStyle/>
          <a:p>
            <a:pPr rtl="0"/>
            <a:fld id="{B13333A4-2EF1-4B79-B68C-AB20E66B4822}" type="slidenum">
              <a:rPr lang="fr-FR" smtClean="0"/>
              <a:t>28</a:t>
            </a:fld>
            <a:endParaRPr lang="fr-FR" dirty="0"/>
          </a:p>
        </p:txBody>
      </p:sp>
      <p:pic>
        <p:nvPicPr>
          <p:cNvPr id="7" name="Espace réservé du contenu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4344"/>
            <a:ext cx="10058398" cy="6722363"/>
          </a:xfrm>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99" y="0"/>
            <a:ext cx="10058400" cy="6722363"/>
          </a:xfrm>
          <a:prstGeom prst="rect">
            <a:avLst/>
          </a:prstGeom>
        </p:spPr>
      </p:pic>
    </p:spTree>
    <p:extLst>
      <p:ext uri="{BB962C8B-B14F-4D97-AF65-F5344CB8AC3E}">
        <p14:creationId xmlns:p14="http://schemas.microsoft.com/office/powerpoint/2010/main" val="383716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97280" y="572612"/>
            <a:ext cx="9253728" cy="58727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79248" y="-572612"/>
            <a:ext cx="11853672" cy="1145224"/>
          </a:xfrm>
        </p:spPr>
        <p:txBody>
          <a:bodyPr>
            <a:normAutofit/>
          </a:bodyPr>
          <a:lstStyle/>
          <a:p>
            <a:r>
              <a:rPr lang="fr-FR" sz="2800" dirty="0" smtClean="0"/>
              <a:t>Ratio de participations à </a:t>
            </a:r>
            <a:r>
              <a:rPr lang="fr-FR" sz="2800" dirty="0" err="1" smtClean="0"/>
              <a:t>Urbact</a:t>
            </a:r>
            <a:r>
              <a:rPr lang="fr-FR" sz="2800" dirty="0" smtClean="0"/>
              <a:t> en fonction des types de régions </a:t>
            </a:r>
            <a:endParaRPr lang="fr-FR" sz="2800" dirty="0"/>
          </a:p>
        </p:txBody>
      </p:sp>
      <p:sp>
        <p:nvSpPr>
          <p:cNvPr id="4" name="Espace réservé du pied de page 3"/>
          <p:cNvSpPr>
            <a:spLocks noGrp="1"/>
          </p:cNvSpPr>
          <p:nvPr>
            <p:ph type="ftr" sz="quarter" idx="11"/>
          </p:nvPr>
        </p:nvSpPr>
        <p:spPr/>
        <p:txBody>
          <a:bodyPr/>
          <a:lstStyle/>
          <a:p>
            <a:r>
              <a:rPr lang="fr-FR" dirty="0"/>
              <a:t>Structures des réseaux </a:t>
            </a:r>
            <a:r>
              <a:rPr lang="fr-FR" i="1" dirty="0" err="1"/>
              <a:t>Urbact</a:t>
            </a:r>
            <a:endParaRPr lang="fr-FR" dirty="0"/>
          </a:p>
        </p:txBody>
      </p:sp>
      <p:sp>
        <p:nvSpPr>
          <p:cNvPr id="5" name="Espace réservé du numéro de diapositive 4"/>
          <p:cNvSpPr>
            <a:spLocks noGrp="1"/>
          </p:cNvSpPr>
          <p:nvPr>
            <p:ph type="sldNum" sz="quarter" idx="12"/>
          </p:nvPr>
        </p:nvSpPr>
        <p:spPr/>
        <p:txBody>
          <a:bodyPr/>
          <a:lstStyle/>
          <a:p>
            <a:pPr rtl="0"/>
            <a:fld id="{B13333A4-2EF1-4B79-B68C-AB20E66B4822}" type="slidenum">
              <a:rPr lang="fr-FR" smtClean="0"/>
              <a:t>29</a:t>
            </a:fld>
            <a:endParaRPr lang="fr-FR" dirty="0"/>
          </a:p>
        </p:txBody>
      </p:sp>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1604" y="676933"/>
            <a:ext cx="7447884" cy="5768460"/>
          </a:xfrm>
          <a:prstGeom prst="rect">
            <a:avLst/>
          </a:prstGeom>
        </p:spPr>
      </p:pic>
    </p:spTree>
    <p:extLst>
      <p:ext uri="{BB962C8B-B14F-4D97-AF65-F5344CB8AC3E}">
        <p14:creationId xmlns:p14="http://schemas.microsoft.com/office/powerpoint/2010/main" val="329124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r>
              <a:rPr lang="fr-FR" sz="5400" dirty="0"/>
              <a:t>Une foi renouvelée </a:t>
            </a:r>
            <a:r>
              <a:rPr lang="fr-FR" sz="5400" dirty="0" smtClean="0"/>
              <a:t/>
            </a:r>
            <a:br>
              <a:rPr lang="fr-FR" sz="5400" dirty="0" smtClean="0"/>
            </a:br>
            <a:r>
              <a:rPr lang="fr-FR" sz="5400" dirty="0" smtClean="0"/>
              <a:t>dans les politiques locales </a:t>
            </a:r>
            <a:r>
              <a:rPr lang="fr-FR" sz="5400" dirty="0"/>
              <a:t>?</a:t>
            </a:r>
          </a:p>
        </p:txBody>
      </p:sp>
      <p:sp>
        <p:nvSpPr>
          <p:cNvPr id="3" name="Espace réservé du texte 2"/>
          <p:cNvSpPr>
            <a:spLocks noGrp="1"/>
          </p:cNvSpPr>
          <p:nvPr>
            <p:ph type="body" idx="1"/>
          </p:nvPr>
        </p:nvSpPr>
        <p:spPr/>
        <p:txBody>
          <a:bodyPr rtlCol="0"/>
          <a:lstStyle/>
          <a:p>
            <a:pPr rtl="0"/>
            <a:endParaRPr lang="fr-FR" dirty="0"/>
          </a:p>
        </p:txBody>
      </p:sp>
    </p:spTree>
    <p:extLst>
      <p:ext uri="{BB962C8B-B14F-4D97-AF65-F5344CB8AC3E}">
        <p14:creationId xmlns:p14="http://schemas.microsoft.com/office/powerpoint/2010/main" val="299664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pied de page 3"/>
          <p:cNvSpPr>
            <a:spLocks noGrp="1"/>
          </p:cNvSpPr>
          <p:nvPr>
            <p:ph type="ftr" sz="quarter" idx="11"/>
          </p:nvPr>
        </p:nvSpPr>
        <p:spPr/>
        <p:txBody>
          <a:bodyPr/>
          <a:lstStyle/>
          <a:p>
            <a:r>
              <a:rPr lang="fr-FR" dirty="0"/>
              <a:t>Structures des réseaux </a:t>
            </a:r>
            <a:r>
              <a:rPr lang="fr-FR" i="1" dirty="0" err="1"/>
              <a:t>Urbact</a:t>
            </a:r>
            <a:endParaRPr lang="fr-FR" dirty="0"/>
          </a:p>
        </p:txBody>
      </p:sp>
      <p:sp>
        <p:nvSpPr>
          <p:cNvPr id="5" name="Espace réservé du numéro de diapositive 4"/>
          <p:cNvSpPr>
            <a:spLocks noGrp="1"/>
          </p:cNvSpPr>
          <p:nvPr>
            <p:ph type="sldNum" sz="quarter" idx="12"/>
          </p:nvPr>
        </p:nvSpPr>
        <p:spPr/>
        <p:txBody>
          <a:bodyPr/>
          <a:lstStyle/>
          <a:p>
            <a:pPr rtl="0"/>
            <a:fld id="{B13333A4-2EF1-4B79-B68C-AB20E66B4822}" type="slidenum">
              <a:rPr lang="fr-FR" smtClean="0"/>
              <a:t>30</a:t>
            </a:fld>
            <a:endParaRPr lang="fr-FR"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001" y="223944"/>
            <a:ext cx="9121997" cy="6096534"/>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8091" y="223944"/>
            <a:ext cx="9108907" cy="6087785"/>
          </a:xfrm>
          <a:prstGeom prst="rect">
            <a:avLst/>
          </a:prstGeom>
        </p:spPr>
      </p:pic>
    </p:spTree>
    <p:extLst>
      <p:ext uri="{BB962C8B-B14F-4D97-AF65-F5344CB8AC3E}">
        <p14:creationId xmlns:p14="http://schemas.microsoft.com/office/powerpoint/2010/main" val="49626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dirty="0"/>
              <a:t>Structures des réseaux </a:t>
            </a:r>
            <a:r>
              <a:rPr lang="fr-FR" i="1" dirty="0" err="1"/>
              <a:t>Urbact</a:t>
            </a:r>
            <a:endParaRPr lang="fr-FR" dirty="0"/>
          </a:p>
        </p:txBody>
      </p:sp>
      <p:sp>
        <p:nvSpPr>
          <p:cNvPr id="4" name="Espace réservé du numéro de diapositive 3"/>
          <p:cNvSpPr>
            <a:spLocks noGrp="1"/>
          </p:cNvSpPr>
          <p:nvPr>
            <p:ph type="sldNum" sz="quarter" idx="12"/>
          </p:nvPr>
        </p:nvSpPr>
        <p:spPr/>
        <p:txBody>
          <a:bodyPr/>
          <a:lstStyle/>
          <a:p>
            <a:pPr rtl="0"/>
            <a:fld id="{B13333A4-2EF1-4B79-B68C-AB20E66B4822}" type="slidenum">
              <a:rPr lang="fr-FR" smtClean="0"/>
              <a:t>31</a:t>
            </a:fld>
            <a:endParaRPr lang="fr-FR"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97" y="461309"/>
            <a:ext cx="8447387" cy="5638630"/>
          </a:xfrm>
          <a:prstGeom prst="rect">
            <a:avLst/>
          </a:prstGeom>
        </p:spPr>
      </p:pic>
      <p:graphicFrame>
        <p:nvGraphicFramePr>
          <p:cNvPr id="6" name="Tableau 5"/>
          <p:cNvGraphicFramePr>
            <a:graphicFrameLocks noGrp="1"/>
          </p:cNvGraphicFramePr>
          <p:nvPr>
            <p:extLst>
              <p:ext uri="{D42A27DB-BD31-4B8C-83A1-F6EECF244321}">
                <p14:modId xmlns:p14="http://schemas.microsoft.com/office/powerpoint/2010/main" val="950206099"/>
              </p:ext>
            </p:extLst>
          </p:nvPr>
        </p:nvGraphicFramePr>
        <p:xfrm>
          <a:off x="8823158" y="3535809"/>
          <a:ext cx="3265210" cy="2564130"/>
        </p:xfrm>
        <a:graphic>
          <a:graphicData uri="http://schemas.openxmlformats.org/drawingml/2006/table">
            <a:tbl>
              <a:tblPr firstRow="1" bandRow="1">
                <a:tableStyleId>{5C22544A-7EE6-4342-B048-85BDC9FD1C3A}</a:tableStyleId>
              </a:tblPr>
              <a:tblGrid>
                <a:gridCol w="1632605"/>
                <a:gridCol w="1632605"/>
              </a:tblGrid>
              <a:tr h="270788">
                <a:tc>
                  <a:txBody>
                    <a:bodyPr/>
                    <a:lstStyle/>
                    <a:p>
                      <a:pPr algn="ctr"/>
                      <a:r>
                        <a:rPr lang="fr-FR" b="1" dirty="0" smtClean="0">
                          <a:solidFill>
                            <a:srgbClr val="555555"/>
                          </a:solidFill>
                          <a:effectLst/>
                        </a:rPr>
                        <a:t>Cluster</a:t>
                      </a:r>
                      <a:endParaRPr lang="fr-FR" b="1" dirty="0">
                        <a:solidFill>
                          <a:srgbClr val="555555"/>
                        </a:solidFill>
                        <a:effectLst/>
                      </a:endParaRPr>
                    </a:p>
                  </a:txBody>
                  <a:tcPr marL="47625" marR="47625" marT="47625" marB="47625" anchor="ctr"/>
                </a:tc>
                <a:tc>
                  <a:txBody>
                    <a:bodyPr/>
                    <a:lstStyle/>
                    <a:p>
                      <a:pPr algn="l"/>
                      <a:r>
                        <a:rPr lang="fr-FR" b="1" dirty="0" err="1" smtClean="0">
                          <a:solidFill>
                            <a:srgbClr val="555555"/>
                          </a:solidFill>
                          <a:effectLst/>
                        </a:rPr>
                        <a:t>NbNetworks</a:t>
                      </a:r>
                      <a:endParaRPr lang="fr-FR" b="1" dirty="0">
                        <a:solidFill>
                          <a:srgbClr val="555555"/>
                        </a:solidFill>
                        <a:effectLst/>
                      </a:endParaRPr>
                    </a:p>
                  </a:txBody>
                  <a:tcPr marL="47625" marR="47625" marT="47625" marB="47625" anchor="ctr"/>
                </a:tc>
              </a:tr>
              <a:tr h="270788">
                <a:tc>
                  <a:txBody>
                    <a:bodyPr/>
                    <a:lstStyle/>
                    <a:p>
                      <a:pPr algn="ctr"/>
                      <a:r>
                        <a:rPr lang="fr-FR" dirty="0" smtClean="0"/>
                        <a:t>1</a:t>
                      </a:r>
                      <a:endParaRPr lang="fr-FR" dirty="0"/>
                    </a:p>
                  </a:txBody>
                  <a:tcPr/>
                </a:tc>
                <a:tc>
                  <a:txBody>
                    <a:bodyPr/>
                    <a:lstStyle/>
                    <a:p>
                      <a:pPr algn="ctr"/>
                      <a:r>
                        <a:rPr lang="fr-FR" dirty="0" smtClean="0"/>
                        <a:t>22</a:t>
                      </a:r>
                    </a:p>
                  </a:txBody>
                  <a:tcPr/>
                </a:tc>
              </a:tr>
              <a:tr h="270788">
                <a:tc>
                  <a:txBody>
                    <a:bodyPr/>
                    <a:lstStyle/>
                    <a:p>
                      <a:pPr algn="ctr"/>
                      <a:r>
                        <a:rPr lang="fr-FR" dirty="0" smtClean="0"/>
                        <a:t>2</a:t>
                      </a:r>
                      <a:endParaRPr lang="fr-FR" dirty="0"/>
                    </a:p>
                  </a:txBody>
                  <a:tcPr/>
                </a:tc>
                <a:tc>
                  <a:txBody>
                    <a:bodyPr/>
                    <a:lstStyle/>
                    <a:p>
                      <a:pPr algn="ctr"/>
                      <a:r>
                        <a:rPr lang="fr-FR" dirty="0" smtClean="0"/>
                        <a:t>16</a:t>
                      </a:r>
                      <a:endParaRPr lang="fr-FR" dirty="0"/>
                    </a:p>
                  </a:txBody>
                  <a:tcPr/>
                </a:tc>
              </a:tr>
              <a:tr h="270788">
                <a:tc>
                  <a:txBody>
                    <a:bodyPr/>
                    <a:lstStyle/>
                    <a:p>
                      <a:pPr algn="ctr"/>
                      <a:r>
                        <a:rPr lang="fr-FR" dirty="0" smtClean="0"/>
                        <a:t>3</a:t>
                      </a:r>
                      <a:endParaRPr lang="fr-FR" dirty="0"/>
                    </a:p>
                  </a:txBody>
                  <a:tcPr/>
                </a:tc>
                <a:tc>
                  <a:txBody>
                    <a:bodyPr/>
                    <a:lstStyle/>
                    <a:p>
                      <a:pPr algn="ctr"/>
                      <a:r>
                        <a:rPr lang="fr-FR" dirty="0" smtClean="0"/>
                        <a:t>11</a:t>
                      </a:r>
                      <a:endParaRPr lang="fr-FR" dirty="0"/>
                    </a:p>
                  </a:txBody>
                  <a:tcPr/>
                </a:tc>
              </a:tr>
              <a:tr h="270788">
                <a:tc>
                  <a:txBody>
                    <a:bodyPr/>
                    <a:lstStyle/>
                    <a:p>
                      <a:pPr algn="ctr"/>
                      <a:r>
                        <a:rPr lang="fr-FR" dirty="0" smtClean="0"/>
                        <a:t>4</a:t>
                      </a:r>
                      <a:endParaRPr lang="fr-FR" dirty="0"/>
                    </a:p>
                  </a:txBody>
                  <a:tcPr/>
                </a:tc>
                <a:tc>
                  <a:txBody>
                    <a:bodyPr/>
                    <a:lstStyle/>
                    <a:p>
                      <a:pPr algn="ctr"/>
                      <a:r>
                        <a:rPr lang="fr-FR" dirty="0" smtClean="0"/>
                        <a:t>13</a:t>
                      </a:r>
                      <a:endParaRPr lang="fr-FR" dirty="0"/>
                    </a:p>
                  </a:txBody>
                  <a:tcPr/>
                </a:tc>
              </a:tr>
              <a:tr h="270788">
                <a:tc>
                  <a:txBody>
                    <a:bodyPr/>
                    <a:lstStyle/>
                    <a:p>
                      <a:pPr algn="ctr"/>
                      <a:r>
                        <a:rPr lang="fr-FR" dirty="0" smtClean="0"/>
                        <a:t>5</a:t>
                      </a:r>
                      <a:endParaRPr lang="fr-FR" dirty="0"/>
                    </a:p>
                  </a:txBody>
                  <a:tcPr/>
                </a:tc>
                <a:tc>
                  <a:txBody>
                    <a:bodyPr/>
                    <a:lstStyle/>
                    <a:p>
                      <a:pPr algn="ctr"/>
                      <a:r>
                        <a:rPr lang="fr-FR" dirty="0" smtClean="0"/>
                        <a:t>11</a:t>
                      </a:r>
                      <a:endParaRPr lang="fr-FR" dirty="0"/>
                    </a:p>
                  </a:txBody>
                  <a:tcPr/>
                </a:tc>
              </a:tr>
              <a:tr h="270788">
                <a:tc>
                  <a:txBody>
                    <a:bodyPr/>
                    <a:lstStyle/>
                    <a:p>
                      <a:pPr algn="ctr"/>
                      <a:r>
                        <a:rPr lang="fr-FR" dirty="0" smtClean="0"/>
                        <a:t>6</a:t>
                      </a:r>
                      <a:endParaRPr lang="fr-FR" dirty="0"/>
                    </a:p>
                  </a:txBody>
                  <a:tcPr/>
                </a:tc>
                <a:tc>
                  <a:txBody>
                    <a:bodyPr/>
                    <a:lstStyle/>
                    <a:p>
                      <a:pPr algn="ctr"/>
                      <a:r>
                        <a:rPr lang="fr-FR" dirty="0" smtClean="0"/>
                        <a:t>14</a:t>
                      </a:r>
                      <a:endParaRPr lang="fr-FR" dirty="0"/>
                    </a:p>
                  </a:txBody>
                  <a:tcPr/>
                </a:tc>
              </a:tr>
            </a:tbl>
          </a:graphicData>
        </a:graphic>
      </p:graphicFrame>
    </p:spTree>
    <p:extLst>
      <p:ext uri="{BB962C8B-B14F-4D97-AF65-F5344CB8AC3E}">
        <p14:creationId xmlns:p14="http://schemas.microsoft.com/office/powerpoint/2010/main" val="2667668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 y="615506"/>
            <a:ext cx="10058400" cy="6242494"/>
          </a:xfrm>
          <a:prstGeom prst="rect">
            <a:avLst/>
          </a:prstGeom>
        </p:spPr>
      </p:pic>
      <p:graphicFrame>
        <p:nvGraphicFramePr>
          <p:cNvPr id="5" name="Tableau 4"/>
          <p:cNvGraphicFramePr>
            <a:graphicFrameLocks noGrp="1"/>
          </p:cNvGraphicFramePr>
          <p:nvPr>
            <p:extLst/>
          </p:nvPr>
        </p:nvGraphicFramePr>
        <p:xfrm>
          <a:off x="9552384" y="5661248"/>
          <a:ext cx="2506464" cy="914400"/>
        </p:xfrm>
        <a:graphic>
          <a:graphicData uri="http://schemas.openxmlformats.org/drawingml/2006/table">
            <a:tbl>
              <a:tblPr/>
              <a:tblGrid>
                <a:gridCol w="1484091"/>
                <a:gridCol w="1022373"/>
              </a:tblGrid>
              <a:tr h="182880">
                <a:tc>
                  <a:txBody>
                    <a:bodyPr/>
                    <a:lstStyle/>
                    <a:p>
                      <a:pPr algn="ctr" fontAlgn="ctr"/>
                      <a:r>
                        <a:rPr lang="fr-FR" sz="1100" b="1" i="0" u="none" strike="noStrike" dirty="0" smtClean="0">
                          <a:solidFill>
                            <a:srgbClr val="FFFFFF"/>
                          </a:solidFill>
                          <a:effectLst/>
                          <a:latin typeface="Calibri" panose="020F0502020204030204" pitchFamily="34" charset="0"/>
                        </a:rPr>
                        <a:t>City Size</a:t>
                      </a:r>
                      <a:r>
                        <a:rPr lang="fr-FR" sz="1100" b="1" i="0" u="none" strike="noStrike" baseline="0" dirty="0" smtClean="0">
                          <a:solidFill>
                            <a:srgbClr val="FFFFFF"/>
                          </a:solidFill>
                          <a:effectLst/>
                          <a:latin typeface="Calibri" panose="020F0502020204030204" pitchFamily="34" charset="0"/>
                        </a:rPr>
                        <a:t> </a:t>
                      </a:r>
                      <a:r>
                        <a:rPr lang="fr-FR" sz="1100" b="1" i="0" u="none" strike="noStrike" baseline="0" dirty="0" err="1" smtClean="0">
                          <a:solidFill>
                            <a:srgbClr val="FFFFFF"/>
                          </a:solidFill>
                          <a:effectLst/>
                          <a:latin typeface="Calibri" panose="020F0502020204030204" pitchFamily="34" charset="0"/>
                        </a:rPr>
                        <a:t>Category</a:t>
                      </a:r>
                      <a:r>
                        <a:rPr lang="fr-FR" sz="1100" b="1" i="0" u="none" strike="noStrike" baseline="0" dirty="0" smtClean="0">
                          <a:solidFill>
                            <a:srgbClr val="FFFFFF"/>
                          </a:solidFill>
                          <a:effectLst/>
                          <a:latin typeface="Calibri" panose="020F0502020204030204" pitchFamily="34" charset="0"/>
                        </a:rPr>
                        <a:t> </a:t>
                      </a:r>
                      <a:endParaRPr lang="fr-FR" sz="1100" b="1" i="0" u="none" strike="noStrike" dirty="0">
                        <a:solidFill>
                          <a:srgbClr val="FFFFFF"/>
                        </a:solidFill>
                        <a:effectLst/>
                        <a:latin typeface="Calibri" panose="020F0502020204030204" pitchFamily="34" charset="0"/>
                      </a:endParaRPr>
                    </a:p>
                  </a:txBody>
                  <a:tcPr marL="7620" marR="7620" marT="7620" marB="0" anchor="ctr">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c>
                  <a:txBody>
                    <a:bodyPr/>
                    <a:lstStyle/>
                    <a:p>
                      <a:pPr algn="ctr" fontAlgn="ctr"/>
                      <a:r>
                        <a:rPr lang="fr-FR" sz="1100" b="1" i="0" u="none" strike="noStrike" dirty="0" err="1" smtClean="0">
                          <a:solidFill>
                            <a:srgbClr val="FFFFFF"/>
                          </a:solidFill>
                          <a:effectLst/>
                          <a:latin typeface="Calibri" panose="020F0502020204030204" pitchFamily="34" charset="0"/>
                        </a:rPr>
                        <a:t>Thresholds</a:t>
                      </a:r>
                      <a:endParaRPr lang="fr-FR" sz="1100" b="1" i="0" u="none" strike="noStrike" dirty="0" smtClean="0">
                        <a:solidFill>
                          <a:srgbClr val="FFFFFF"/>
                        </a:solidFill>
                        <a:effectLst/>
                        <a:latin typeface="Calibri" panose="020F0502020204030204" pitchFamily="34" charset="0"/>
                      </a:endParaRPr>
                    </a:p>
                  </a:txBody>
                  <a:tcPr marL="7620" marR="7620" marT="7620" marB="0" anchor="ctr">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r>
              <a:tr h="182880">
                <a:tc>
                  <a:txBody>
                    <a:bodyPr/>
                    <a:lstStyle/>
                    <a:p>
                      <a:pPr algn="l" fontAlgn="b"/>
                      <a:r>
                        <a:rPr lang="fr-FR" sz="1100" b="1" i="0" u="none" strike="noStrike" dirty="0">
                          <a:solidFill>
                            <a:srgbClr val="000000"/>
                          </a:solidFill>
                          <a:effectLst/>
                          <a:latin typeface="Calibri" panose="020F0502020204030204" pitchFamily="34" charset="0"/>
                        </a:rPr>
                        <a:t>Small </a:t>
                      </a:r>
                      <a:r>
                        <a:rPr lang="fr-FR" sz="1100" b="1" i="0" u="none" strike="noStrike" dirty="0" err="1">
                          <a:solidFill>
                            <a:srgbClr val="000000"/>
                          </a:solidFill>
                          <a:effectLst/>
                          <a:latin typeface="Calibri" panose="020F0502020204030204" pitchFamily="34" charset="0"/>
                        </a:rPr>
                        <a:t>Cities</a:t>
                      </a:r>
                      <a:endParaRPr lang="fr-FR" sz="1100" b="1"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fr-FR" sz="1100" b="0" i="0" u="none" strike="noStrike" dirty="0">
                          <a:solidFill>
                            <a:srgbClr val="000000"/>
                          </a:solidFill>
                          <a:effectLst/>
                          <a:latin typeface="Calibri" panose="020F0502020204030204" pitchFamily="34" charset="0"/>
                        </a:rPr>
                        <a:t>&lt; 50 000</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r>
              <a:tr h="182880">
                <a:tc>
                  <a:txBody>
                    <a:bodyPr/>
                    <a:lstStyle/>
                    <a:p>
                      <a:pPr algn="l" fontAlgn="b"/>
                      <a:r>
                        <a:rPr lang="fr-FR" sz="1100" b="1" i="0" u="none" strike="noStrike" dirty="0">
                          <a:solidFill>
                            <a:srgbClr val="000000"/>
                          </a:solidFill>
                          <a:effectLst/>
                          <a:latin typeface="Calibri" panose="020F0502020204030204" pitchFamily="34" charset="0"/>
                        </a:rPr>
                        <a:t>Medium-</a:t>
                      </a:r>
                      <a:r>
                        <a:rPr lang="fr-FR" sz="1100" b="1" i="0" u="none" strike="noStrike" dirty="0" err="1">
                          <a:solidFill>
                            <a:srgbClr val="000000"/>
                          </a:solidFill>
                          <a:effectLst/>
                          <a:latin typeface="Calibri" panose="020F0502020204030204" pitchFamily="34" charset="0"/>
                        </a:rPr>
                        <a:t>sized</a:t>
                      </a:r>
                      <a:r>
                        <a:rPr lang="fr-FR" sz="1100" b="1" i="0" u="none" strike="noStrike" dirty="0">
                          <a:solidFill>
                            <a:srgbClr val="000000"/>
                          </a:solidFill>
                          <a:effectLst/>
                          <a:latin typeface="Calibri" panose="020F0502020204030204" pitchFamily="34" charset="0"/>
                        </a:rPr>
                        <a:t> </a:t>
                      </a:r>
                      <a:r>
                        <a:rPr lang="fr-FR" sz="1100" b="1" i="0" u="none" strike="noStrike" dirty="0" err="1">
                          <a:solidFill>
                            <a:srgbClr val="000000"/>
                          </a:solidFill>
                          <a:effectLst/>
                          <a:latin typeface="Calibri" panose="020F0502020204030204" pitchFamily="34" charset="0"/>
                        </a:rPr>
                        <a:t>Cities</a:t>
                      </a:r>
                      <a:endParaRPr lang="fr-FR" sz="1100" b="1"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&lt; 100 000</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tcPr>
                </a:tc>
              </a:tr>
              <a:tr h="182880">
                <a:tc>
                  <a:txBody>
                    <a:bodyPr/>
                    <a:lstStyle/>
                    <a:p>
                      <a:pPr algn="l" fontAlgn="b"/>
                      <a:r>
                        <a:rPr lang="fr-FR" sz="1100" b="1" i="0" u="none" strike="noStrike" dirty="0">
                          <a:solidFill>
                            <a:srgbClr val="000000"/>
                          </a:solidFill>
                          <a:effectLst/>
                          <a:latin typeface="Calibri" panose="020F0502020204030204" pitchFamily="34" charset="0"/>
                        </a:rPr>
                        <a:t>Large </a:t>
                      </a:r>
                      <a:r>
                        <a:rPr lang="fr-FR" sz="1100" b="1" i="0" u="none" strike="noStrike" dirty="0" err="1">
                          <a:solidFill>
                            <a:srgbClr val="000000"/>
                          </a:solidFill>
                          <a:effectLst/>
                          <a:latin typeface="Calibri" panose="020F0502020204030204" pitchFamily="34" charset="0"/>
                        </a:rPr>
                        <a:t>Cities</a:t>
                      </a:r>
                      <a:endParaRPr lang="fr-FR" sz="1100" b="1"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fr-FR" sz="1100" b="0" i="0" u="none" strike="noStrike" dirty="0">
                          <a:solidFill>
                            <a:srgbClr val="000000"/>
                          </a:solidFill>
                          <a:effectLst/>
                          <a:latin typeface="Calibri" panose="020F0502020204030204" pitchFamily="34" charset="0"/>
                        </a:rPr>
                        <a:t>&lt; 250 000</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r>
              <a:tr h="182880">
                <a:tc>
                  <a:txBody>
                    <a:bodyPr/>
                    <a:lstStyle/>
                    <a:p>
                      <a:pPr algn="l" fontAlgn="b"/>
                      <a:r>
                        <a:rPr lang="fr-FR" sz="1100" b="1" i="0" u="none" strike="noStrike" dirty="0" err="1">
                          <a:solidFill>
                            <a:srgbClr val="000000"/>
                          </a:solidFill>
                          <a:effectLst/>
                          <a:latin typeface="Calibri" panose="020F0502020204030204" pitchFamily="34" charset="0"/>
                        </a:rPr>
                        <a:t>Very</a:t>
                      </a:r>
                      <a:r>
                        <a:rPr lang="fr-FR" sz="1100" b="1" i="0" u="none" strike="noStrike" dirty="0">
                          <a:solidFill>
                            <a:srgbClr val="000000"/>
                          </a:solidFill>
                          <a:effectLst/>
                          <a:latin typeface="Calibri" panose="020F0502020204030204" pitchFamily="34" charset="0"/>
                        </a:rPr>
                        <a:t> Large </a:t>
                      </a:r>
                      <a:r>
                        <a:rPr lang="fr-FR" sz="1100" b="1" i="0" u="none" strike="noStrike" dirty="0" err="1">
                          <a:solidFill>
                            <a:srgbClr val="000000"/>
                          </a:solidFill>
                          <a:effectLst/>
                          <a:latin typeface="Calibri" panose="020F0502020204030204" pitchFamily="34" charset="0"/>
                        </a:rPr>
                        <a:t>Cities</a:t>
                      </a:r>
                      <a:endParaRPr lang="fr-FR" sz="1100" b="1"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&gt; 250 000</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tcPr>
                </a:tc>
              </a:tr>
            </a:tbl>
          </a:graphicData>
        </a:graphic>
      </p:graphicFrame>
      <p:sp>
        <p:nvSpPr>
          <p:cNvPr id="7" name="Titre 1"/>
          <p:cNvSpPr txBox="1">
            <a:spLocks/>
          </p:cNvSpPr>
          <p:nvPr/>
        </p:nvSpPr>
        <p:spPr>
          <a:xfrm>
            <a:off x="2351584" y="116632"/>
            <a:ext cx="6473968" cy="806022"/>
          </a:xfrm>
          <a:prstGeom prst="rect">
            <a:avLst/>
          </a:prstGeom>
        </p:spPr>
        <p:txBody>
          <a:bodyPr vert="horz" lIns="91416" tIns="45708" rIns="91416" bIns="45708" rtlCol="0" anchor="ctr">
            <a:normAutofit lnSpcReduction="1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lvl="2">
              <a:lnSpc>
                <a:spcPct val="90000"/>
              </a:lnSpc>
              <a:spcBef>
                <a:spcPct val="0"/>
              </a:spcBef>
            </a:pPr>
            <a:r>
              <a:rPr lang="fr-FR" sz="2000" dirty="0"/>
              <a:t>Mesure de la participation par classes de taille</a:t>
            </a:r>
            <a:r>
              <a:rPr lang="fr-FR" sz="3599" dirty="0"/>
              <a:t/>
            </a:r>
            <a:br>
              <a:rPr lang="fr-FR" sz="3599" dirty="0"/>
            </a:br>
            <a:endParaRPr lang="fr-FR" sz="3599" dirty="0"/>
          </a:p>
        </p:txBody>
      </p:sp>
    </p:spTree>
    <p:extLst>
      <p:ext uri="{BB962C8B-B14F-4D97-AF65-F5344CB8AC3E}">
        <p14:creationId xmlns:p14="http://schemas.microsoft.com/office/powerpoint/2010/main" val="225704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au 4"/>
          <p:cNvGraphicFramePr>
            <a:graphicFrameLocks noGrp="1"/>
          </p:cNvGraphicFramePr>
          <p:nvPr>
            <p:extLst/>
          </p:nvPr>
        </p:nvGraphicFramePr>
        <p:xfrm>
          <a:off x="9552384" y="5661248"/>
          <a:ext cx="2506464" cy="914400"/>
        </p:xfrm>
        <a:graphic>
          <a:graphicData uri="http://schemas.openxmlformats.org/drawingml/2006/table">
            <a:tbl>
              <a:tblPr/>
              <a:tblGrid>
                <a:gridCol w="1484091"/>
                <a:gridCol w="1022373"/>
              </a:tblGrid>
              <a:tr h="182880">
                <a:tc>
                  <a:txBody>
                    <a:bodyPr/>
                    <a:lstStyle/>
                    <a:p>
                      <a:pPr algn="ctr" fontAlgn="ctr"/>
                      <a:r>
                        <a:rPr lang="fr-FR" sz="1100" b="1" i="0" u="none" strike="noStrike" dirty="0" smtClean="0">
                          <a:solidFill>
                            <a:srgbClr val="FFFFFF"/>
                          </a:solidFill>
                          <a:effectLst/>
                          <a:latin typeface="Calibri" panose="020F0502020204030204" pitchFamily="34" charset="0"/>
                        </a:rPr>
                        <a:t>City Size</a:t>
                      </a:r>
                      <a:r>
                        <a:rPr lang="fr-FR" sz="1100" b="1" i="0" u="none" strike="noStrike" baseline="0" dirty="0" smtClean="0">
                          <a:solidFill>
                            <a:srgbClr val="FFFFFF"/>
                          </a:solidFill>
                          <a:effectLst/>
                          <a:latin typeface="Calibri" panose="020F0502020204030204" pitchFamily="34" charset="0"/>
                        </a:rPr>
                        <a:t> </a:t>
                      </a:r>
                      <a:r>
                        <a:rPr lang="fr-FR" sz="1100" b="1" i="0" u="none" strike="noStrike" baseline="0" dirty="0" err="1" smtClean="0">
                          <a:solidFill>
                            <a:srgbClr val="FFFFFF"/>
                          </a:solidFill>
                          <a:effectLst/>
                          <a:latin typeface="Calibri" panose="020F0502020204030204" pitchFamily="34" charset="0"/>
                        </a:rPr>
                        <a:t>Category</a:t>
                      </a:r>
                      <a:r>
                        <a:rPr lang="fr-FR" sz="1100" b="1" i="0" u="none" strike="noStrike" baseline="0" dirty="0" smtClean="0">
                          <a:solidFill>
                            <a:srgbClr val="FFFFFF"/>
                          </a:solidFill>
                          <a:effectLst/>
                          <a:latin typeface="Calibri" panose="020F0502020204030204" pitchFamily="34" charset="0"/>
                        </a:rPr>
                        <a:t> </a:t>
                      </a:r>
                      <a:endParaRPr lang="fr-FR" sz="1100" b="1" i="0" u="none" strike="noStrike" dirty="0">
                        <a:solidFill>
                          <a:srgbClr val="FFFFFF"/>
                        </a:solidFill>
                        <a:effectLst/>
                        <a:latin typeface="Calibri" panose="020F0502020204030204" pitchFamily="34" charset="0"/>
                      </a:endParaRPr>
                    </a:p>
                  </a:txBody>
                  <a:tcPr marL="7620" marR="7620" marT="7620" marB="0" anchor="ctr">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c>
                  <a:txBody>
                    <a:bodyPr/>
                    <a:lstStyle/>
                    <a:p>
                      <a:pPr algn="ctr" fontAlgn="ctr"/>
                      <a:r>
                        <a:rPr lang="fr-FR" sz="1100" b="1" i="0" u="none" strike="noStrike" dirty="0" err="1" smtClean="0">
                          <a:solidFill>
                            <a:srgbClr val="FFFFFF"/>
                          </a:solidFill>
                          <a:effectLst/>
                          <a:latin typeface="Calibri" panose="020F0502020204030204" pitchFamily="34" charset="0"/>
                        </a:rPr>
                        <a:t>Thresholds</a:t>
                      </a:r>
                      <a:endParaRPr lang="fr-FR" sz="1100" b="1" i="0" u="none" strike="noStrike" dirty="0" smtClean="0">
                        <a:solidFill>
                          <a:srgbClr val="FFFFFF"/>
                        </a:solidFill>
                        <a:effectLst/>
                        <a:latin typeface="Calibri" panose="020F0502020204030204" pitchFamily="34" charset="0"/>
                      </a:endParaRPr>
                    </a:p>
                  </a:txBody>
                  <a:tcPr marL="7620" marR="7620" marT="7620" marB="0" anchor="ctr">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r>
              <a:tr h="182880">
                <a:tc>
                  <a:txBody>
                    <a:bodyPr/>
                    <a:lstStyle/>
                    <a:p>
                      <a:pPr algn="l" fontAlgn="b"/>
                      <a:r>
                        <a:rPr lang="fr-FR" sz="1100" b="1" i="0" u="none" strike="noStrike" dirty="0">
                          <a:solidFill>
                            <a:srgbClr val="000000"/>
                          </a:solidFill>
                          <a:effectLst/>
                          <a:latin typeface="Calibri" panose="020F0502020204030204" pitchFamily="34" charset="0"/>
                        </a:rPr>
                        <a:t>Small </a:t>
                      </a:r>
                      <a:r>
                        <a:rPr lang="fr-FR" sz="1100" b="1" i="0" u="none" strike="noStrike" dirty="0" err="1">
                          <a:solidFill>
                            <a:srgbClr val="000000"/>
                          </a:solidFill>
                          <a:effectLst/>
                          <a:latin typeface="Calibri" panose="020F0502020204030204" pitchFamily="34" charset="0"/>
                        </a:rPr>
                        <a:t>Cities</a:t>
                      </a:r>
                      <a:endParaRPr lang="fr-FR" sz="1100" b="1"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fr-FR" sz="1100" b="0" i="0" u="none" strike="noStrike" dirty="0">
                          <a:solidFill>
                            <a:srgbClr val="000000"/>
                          </a:solidFill>
                          <a:effectLst/>
                          <a:latin typeface="Calibri" panose="020F0502020204030204" pitchFamily="34" charset="0"/>
                        </a:rPr>
                        <a:t>&lt; 50 000</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r>
              <a:tr h="182880">
                <a:tc>
                  <a:txBody>
                    <a:bodyPr/>
                    <a:lstStyle/>
                    <a:p>
                      <a:pPr algn="l" fontAlgn="b"/>
                      <a:r>
                        <a:rPr lang="fr-FR" sz="1100" b="1" i="0" u="none" strike="noStrike" dirty="0">
                          <a:solidFill>
                            <a:srgbClr val="000000"/>
                          </a:solidFill>
                          <a:effectLst/>
                          <a:latin typeface="Calibri" panose="020F0502020204030204" pitchFamily="34" charset="0"/>
                        </a:rPr>
                        <a:t>Medium-</a:t>
                      </a:r>
                      <a:r>
                        <a:rPr lang="fr-FR" sz="1100" b="1" i="0" u="none" strike="noStrike" dirty="0" err="1">
                          <a:solidFill>
                            <a:srgbClr val="000000"/>
                          </a:solidFill>
                          <a:effectLst/>
                          <a:latin typeface="Calibri" panose="020F0502020204030204" pitchFamily="34" charset="0"/>
                        </a:rPr>
                        <a:t>sized</a:t>
                      </a:r>
                      <a:r>
                        <a:rPr lang="fr-FR" sz="1100" b="1" i="0" u="none" strike="noStrike" dirty="0">
                          <a:solidFill>
                            <a:srgbClr val="000000"/>
                          </a:solidFill>
                          <a:effectLst/>
                          <a:latin typeface="Calibri" panose="020F0502020204030204" pitchFamily="34" charset="0"/>
                        </a:rPr>
                        <a:t> </a:t>
                      </a:r>
                      <a:r>
                        <a:rPr lang="fr-FR" sz="1100" b="1" i="0" u="none" strike="noStrike" dirty="0" err="1">
                          <a:solidFill>
                            <a:srgbClr val="000000"/>
                          </a:solidFill>
                          <a:effectLst/>
                          <a:latin typeface="Calibri" panose="020F0502020204030204" pitchFamily="34" charset="0"/>
                        </a:rPr>
                        <a:t>Cities</a:t>
                      </a:r>
                      <a:endParaRPr lang="fr-FR" sz="1100" b="1"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&lt; 100 000</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tcPr>
                </a:tc>
              </a:tr>
              <a:tr h="182880">
                <a:tc>
                  <a:txBody>
                    <a:bodyPr/>
                    <a:lstStyle/>
                    <a:p>
                      <a:pPr algn="l" fontAlgn="b"/>
                      <a:r>
                        <a:rPr lang="fr-FR" sz="1100" b="1" i="0" u="none" strike="noStrike" dirty="0">
                          <a:solidFill>
                            <a:srgbClr val="000000"/>
                          </a:solidFill>
                          <a:effectLst/>
                          <a:latin typeface="Calibri" panose="020F0502020204030204" pitchFamily="34" charset="0"/>
                        </a:rPr>
                        <a:t>Large </a:t>
                      </a:r>
                      <a:r>
                        <a:rPr lang="fr-FR" sz="1100" b="1" i="0" u="none" strike="noStrike" dirty="0" err="1">
                          <a:solidFill>
                            <a:srgbClr val="000000"/>
                          </a:solidFill>
                          <a:effectLst/>
                          <a:latin typeface="Calibri" panose="020F0502020204030204" pitchFamily="34" charset="0"/>
                        </a:rPr>
                        <a:t>Cities</a:t>
                      </a:r>
                      <a:endParaRPr lang="fr-FR" sz="1100" b="1"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fr-FR" sz="1100" b="0" i="0" u="none" strike="noStrike" dirty="0">
                          <a:solidFill>
                            <a:srgbClr val="000000"/>
                          </a:solidFill>
                          <a:effectLst/>
                          <a:latin typeface="Calibri" panose="020F0502020204030204" pitchFamily="34" charset="0"/>
                        </a:rPr>
                        <a:t>&lt; 250 000</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r>
              <a:tr h="182880">
                <a:tc>
                  <a:txBody>
                    <a:bodyPr/>
                    <a:lstStyle/>
                    <a:p>
                      <a:pPr algn="l" fontAlgn="b"/>
                      <a:r>
                        <a:rPr lang="fr-FR" sz="1100" b="1" i="0" u="none" strike="noStrike" dirty="0" err="1">
                          <a:solidFill>
                            <a:srgbClr val="000000"/>
                          </a:solidFill>
                          <a:effectLst/>
                          <a:latin typeface="Calibri" panose="020F0502020204030204" pitchFamily="34" charset="0"/>
                        </a:rPr>
                        <a:t>Very</a:t>
                      </a:r>
                      <a:r>
                        <a:rPr lang="fr-FR" sz="1100" b="1" i="0" u="none" strike="noStrike" dirty="0">
                          <a:solidFill>
                            <a:srgbClr val="000000"/>
                          </a:solidFill>
                          <a:effectLst/>
                          <a:latin typeface="Calibri" panose="020F0502020204030204" pitchFamily="34" charset="0"/>
                        </a:rPr>
                        <a:t> Large </a:t>
                      </a:r>
                      <a:r>
                        <a:rPr lang="fr-FR" sz="1100" b="1" i="0" u="none" strike="noStrike" dirty="0" err="1">
                          <a:solidFill>
                            <a:srgbClr val="000000"/>
                          </a:solidFill>
                          <a:effectLst/>
                          <a:latin typeface="Calibri" panose="020F0502020204030204" pitchFamily="34" charset="0"/>
                        </a:rPr>
                        <a:t>Cities</a:t>
                      </a:r>
                      <a:endParaRPr lang="fr-FR" sz="1100" b="1"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tcPr>
                </a:tc>
                <a:tc>
                  <a:txBody>
                    <a:bodyPr/>
                    <a:lstStyle/>
                    <a:p>
                      <a:pPr algn="ctr" fontAlgn="b"/>
                      <a:r>
                        <a:rPr lang="fr-FR" sz="1100" b="0" i="0" u="none" strike="noStrike" dirty="0">
                          <a:solidFill>
                            <a:srgbClr val="000000"/>
                          </a:solidFill>
                          <a:effectLst/>
                          <a:latin typeface="Calibri" panose="020F0502020204030204" pitchFamily="34" charset="0"/>
                        </a:rPr>
                        <a:t>&gt; 250 000</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tcPr>
                </a:tc>
              </a:tr>
            </a:tbl>
          </a:graphicData>
        </a:graphic>
      </p:graphicFrame>
      <p:sp>
        <p:nvSpPr>
          <p:cNvPr id="7" name="Titre 1"/>
          <p:cNvSpPr txBox="1">
            <a:spLocks/>
          </p:cNvSpPr>
          <p:nvPr/>
        </p:nvSpPr>
        <p:spPr>
          <a:xfrm>
            <a:off x="2351584" y="116632"/>
            <a:ext cx="6473968" cy="806022"/>
          </a:xfrm>
          <a:prstGeom prst="rect">
            <a:avLst/>
          </a:prstGeom>
        </p:spPr>
        <p:txBody>
          <a:bodyPr vert="horz" lIns="91416" tIns="45708" rIns="91416" bIns="45708" rtlCol="0" anchor="ctr">
            <a:normAutofit lnSpcReduction="1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pPr marL="0" lvl="2">
              <a:lnSpc>
                <a:spcPct val="90000"/>
              </a:lnSpc>
              <a:spcBef>
                <a:spcPct val="0"/>
              </a:spcBef>
            </a:pPr>
            <a:r>
              <a:rPr lang="fr-FR" sz="2000" dirty="0"/>
              <a:t>Mesure de la participation par classes de taille</a:t>
            </a:r>
            <a:r>
              <a:rPr lang="fr-FR" sz="3599" dirty="0"/>
              <a:t/>
            </a:r>
            <a:br>
              <a:rPr lang="fr-FR" sz="3599" dirty="0"/>
            </a:br>
            <a:endParaRPr lang="fr-FR" sz="3599"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68" y="956325"/>
            <a:ext cx="9000084" cy="4785044"/>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369" y="962815"/>
            <a:ext cx="8987877" cy="4778554"/>
          </a:xfrm>
          <a:prstGeom prst="rect">
            <a:avLst/>
          </a:prstGeom>
        </p:spPr>
      </p:pic>
    </p:spTree>
    <p:extLst>
      <p:ext uri="{BB962C8B-B14F-4D97-AF65-F5344CB8AC3E}">
        <p14:creationId xmlns:p14="http://schemas.microsoft.com/office/powerpoint/2010/main" val="267549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9637776" y="6117336"/>
            <a:ext cx="1024128" cy="6616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27515" y="1052736"/>
            <a:ext cx="9753600" cy="1325562"/>
          </a:xfrm>
        </p:spPr>
        <p:txBody>
          <a:bodyPr/>
          <a:lstStyle/>
          <a:p>
            <a:r>
              <a:rPr lang="fr-FR" dirty="0" smtClean="0"/>
              <a:t>Le réseau URBACT</a:t>
            </a:r>
            <a:br>
              <a:rPr lang="fr-FR" dirty="0" smtClean="0"/>
            </a:br>
            <a:r>
              <a:rPr lang="fr-FR" dirty="0" smtClean="0"/>
              <a:t>Graphe Villes-Réseaux</a:t>
            </a:r>
            <a:endParaRPr lang="fr-FR" dirty="0"/>
          </a:p>
        </p:txBody>
      </p:sp>
      <p:sp>
        <p:nvSpPr>
          <p:cNvPr id="5" name="ZoneTexte 4"/>
          <p:cNvSpPr txBox="1"/>
          <p:nvPr/>
        </p:nvSpPr>
        <p:spPr>
          <a:xfrm>
            <a:off x="118955" y="5528917"/>
            <a:ext cx="3098925" cy="461665"/>
          </a:xfrm>
          <a:prstGeom prst="rect">
            <a:avLst/>
          </a:prstGeom>
          <a:noFill/>
        </p:spPr>
        <p:txBody>
          <a:bodyPr wrap="none" rtlCol="0">
            <a:spAutoFit/>
          </a:bodyPr>
          <a:lstStyle/>
          <a:p>
            <a:r>
              <a:rPr lang="fr-FR" sz="1200" dirty="0"/>
              <a:t>Source : BD URBACT 2016 (</a:t>
            </a:r>
            <a:r>
              <a:rPr lang="fr-FR" sz="1200" dirty="0" err="1"/>
              <a:t>P.Gourdon</a:t>
            </a:r>
            <a:r>
              <a:rPr lang="fr-FR" sz="1200" dirty="0"/>
              <a:t>). </a:t>
            </a:r>
          </a:p>
          <a:p>
            <a:r>
              <a:rPr lang="fr-FR" sz="1200" dirty="0" err="1"/>
              <a:t>Urbact</a:t>
            </a:r>
            <a:r>
              <a:rPr lang="fr-FR" sz="1200" dirty="0"/>
              <a:t> II and III</a:t>
            </a:r>
          </a:p>
        </p:txBody>
      </p:sp>
      <p:pic>
        <p:nvPicPr>
          <p:cNvPr id="8" name="Espace réservé du contenu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247537" y="-17395"/>
            <a:ext cx="6515128" cy="6856214"/>
          </a:xfrm>
        </p:spPr>
      </p:pic>
      <p:sp>
        <p:nvSpPr>
          <p:cNvPr id="9" name="ZoneTexte 8"/>
          <p:cNvSpPr txBox="1"/>
          <p:nvPr/>
        </p:nvSpPr>
        <p:spPr>
          <a:xfrm>
            <a:off x="10479080" y="4110351"/>
            <a:ext cx="1546386" cy="461545"/>
          </a:xfrm>
          <a:prstGeom prst="rect">
            <a:avLst/>
          </a:prstGeom>
          <a:noFill/>
        </p:spPr>
        <p:txBody>
          <a:bodyPr wrap="square" rtlCol="0">
            <a:spAutoFit/>
          </a:bodyPr>
          <a:lstStyle/>
          <a:p>
            <a:r>
              <a:rPr lang="fr-FR" sz="1200" dirty="0"/>
              <a:t>489 </a:t>
            </a:r>
            <a:r>
              <a:rPr lang="fr-FR" sz="1200" dirty="0" err="1"/>
              <a:t>Nodes</a:t>
            </a:r>
            <a:endParaRPr lang="fr-FR" sz="1200" dirty="0"/>
          </a:p>
          <a:p>
            <a:r>
              <a:rPr lang="fr-FR" sz="1200" dirty="0"/>
              <a:t>720 </a:t>
            </a:r>
            <a:r>
              <a:rPr lang="fr-FR" sz="1200" dirty="0" err="1"/>
              <a:t>Edges</a:t>
            </a:r>
            <a:endParaRPr lang="fr-FR" sz="1200" dirty="0"/>
          </a:p>
        </p:txBody>
      </p:sp>
      <p:sp>
        <p:nvSpPr>
          <p:cNvPr id="3" name="Espace réservé du pied de page 2"/>
          <p:cNvSpPr>
            <a:spLocks noGrp="1"/>
          </p:cNvSpPr>
          <p:nvPr>
            <p:ph type="ftr" sz="quarter" idx="11"/>
          </p:nvPr>
        </p:nvSpPr>
        <p:spPr/>
        <p:txBody>
          <a:bodyPr/>
          <a:lstStyle/>
          <a:p>
            <a:r>
              <a:rPr lang="fr-FR" dirty="0"/>
              <a:t>Structures des réseaux </a:t>
            </a:r>
            <a:r>
              <a:rPr lang="fr-FR" i="1" dirty="0" err="1"/>
              <a:t>Urbact</a:t>
            </a:r>
            <a:endParaRPr lang="fr-FR" dirty="0"/>
          </a:p>
        </p:txBody>
      </p:sp>
      <p:sp>
        <p:nvSpPr>
          <p:cNvPr id="4" name="Espace réservé du numéro de diapositive 3"/>
          <p:cNvSpPr>
            <a:spLocks noGrp="1"/>
          </p:cNvSpPr>
          <p:nvPr>
            <p:ph type="sldNum" sz="quarter" idx="12"/>
          </p:nvPr>
        </p:nvSpPr>
        <p:spPr/>
        <p:txBody>
          <a:bodyPr/>
          <a:lstStyle/>
          <a:p>
            <a:pPr rtl="0"/>
            <a:fld id="{B13333A4-2EF1-4B79-B68C-AB20E66B4822}" type="slidenum">
              <a:rPr lang="fr-FR" smtClean="0"/>
              <a:t>34</a:t>
            </a:fld>
            <a:endParaRPr lang="fr-FR" dirty="0"/>
          </a:p>
        </p:txBody>
      </p:sp>
    </p:spTree>
    <p:extLst>
      <p:ext uri="{BB962C8B-B14F-4D97-AF65-F5344CB8AC3E}">
        <p14:creationId xmlns:p14="http://schemas.microsoft.com/office/powerpoint/2010/main" val="406039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52682" y="5678424"/>
            <a:ext cx="429768" cy="1179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p:cNvSpPr/>
          <p:nvPr/>
        </p:nvSpPr>
        <p:spPr>
          <a:xfrm>
            <a:off x="10858500" y="0"/>
            <a:ext cx="1123950" cy="847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1" name="Tableau 10"/>
          <p:cNvGraphicFramePr>
            <a:graphicFrameLocks noGrp="1"/>
          </p:cNvGraphicFramePr>
          <p:nvPr>
            <p:extLst>
              <p:ext uri="{D42A27DB-BD31-4B8C-83A1-F6EECF244321}">
                <p14:modId xmlns:p14="http://schemas.microsoft.com/office/powerpoint/2010/main" val="69953180"/>
              </p:ext>
            </p:extLst>
          </p:nvPr>
        </p:nvGraphicFramePr>
        <p:xfrm>
          <a:off x="1055440" y="116632"/>
          <a:ext cx="2045358" cy="914400"/>
        </p:xfrm>
        <a:graphic>
          <a:graphicData uri="http://schemas.openxmlformats.org/drawingml/2006/table">
            <a:tbl>
              <a:tblPr/>
              <a:tblGrid>
                <a:gridCol w="1211067"/>
                <a:gridCol w="834291"/>
              </a:tblGrid>
              <a:tr h="182880">
                <a:tc>
                  <a:txBody>
                    <a:bodyPr/>
                    <a:lstStyle/>
                    <a:p>
                      <a:pPr algn="ctr" fontAlgn="ctr"/>
                      <a:r>
                        <a:rPr lang="fr-FR" sz="1100" b="1" i="0" u="none" strike="noStrike" dirty="0" err="1">
                          <a:solidFill>
                            <a:srgbClr val="FFFFFF"/>
                          </a:solidFill>
                          <a:effectLst/>
                          <a:latin typeface="Calibri" panose="020F0502020204030204" pitchFamily="34" charset="0"/>
                        </a:rPr>
                        <a:t>ClasseTaille</a:t>
                      </a:r>
                      <a:endParaRPr lang="fr-FR" sz="1100" b="1" i="0" u="none" strike="noStrike" dirty="0">
                        <a:solidFill>
                          <a:srgbClr val="FFFFFF"/>
                        </a:solidFill>
                        <a:effectLst/>
                        <a:latin typeface="Calibri" panose="020F0502020204030204" pitchFamily="34" charset="0"/>
                      </a:endParaRPr>
                    </a:p>
                  </a:txBody>
                  <a:tcPr marL="7620" marR="7620" marT="7620" marB="0" anchor="ctr">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c>
                  <a:txBody>
                    <a:bodyPr/>
                    <a:lstStyle/>
                    <a:p>
                      <a:pPr algn="ctr" fontAlgn="ctr"/>
                      <a:r>
                        <a:rPr lang="fr-FR" sz="1100" b="1" i="0" u="none" strike="noStrike">
                          <a:solidFill>
                            <a:srgbClr val="FFFFFF"/>
                          </a:solidFill>
                          <a:effectLst/>
                          <a:latin typeface="Calibri" panose="020F0502020204030204" pitchFamily="34" charset="0"/>
                        </a:rPr>
                        <a:t>Seuils</a:t>
                      </a:r>
                    </a:p>
                  </a:txBody>
                  <a:tcPr marL="7620" marR="7620" marT="7620" marB="0" anchor="ctr">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r>
              <a:tr h="182880">
                <a:tc>
                  <a:txBody>
                    <a:bodyPr/>
                    <a:lstStyle/>
                    <a:p>
                      <a:pPr algn="l" fontAlgn="b"/>
                      <a:r>
                        <a:rPr lang="fr-FR" sz="1100" b="1" i="0" u="none" strike="noStrike">
                          <a:solidFill>
                            <a:srgbClr val="000000"/>
                          </a:solidFill>
                          <a:effectLst/>
                          <a:latin typeface="Calibri" panose="020F0502020204030204" pitchFamily="34" charset="0"/>
                        </a:rPr>
                        <a:t>Small Cities</a:t>
                      </a: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fr-FR" sz="1100" b="0" i="0" u="none" strike="noStrike" dirty="0">
                          <a:solidFill>
                            <a:srgbClr val="000000"/>
                          </a:solidFill>
                          <a:effectLst/>
                          <a:latin typeface="Calibri" panose="020F0502020204030204" pitchFamily="34" charset="0"/>
                        </a:rPr>
                        <a:t>&lt; 50 000</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r>
              <a:tr h="182880">
                <a:tc>
                  <a:txBody>
                    <a:bodyPr/>
                    <a:lstStyle/>
                    <a:p>
                      <a:pPr algn="l" fontAlgn="b"/>
                      <a:r>
                        <a:rPr lang="fr-FR" sz="1100" b="1" i="0" u="none" strike="noStrike" dirty="0">
                          <a:solidFill>
                            <a:srgbClr val="000000"/>
                          </a:solidFill>
                          <a:effectLst/>
                          <a:latin typeface="Calibri" panose="020F0502020204030204" pitchFamily="34" charset="0"/>
                        </a:rPr>
                        <a:t>Medium-</a:t>
                      </a:r>
                      <a:r>
                        <a:rPr lang="fr-FR" sz="1100" b="1" i="0" u="none" strike="noStrike" dirty="0" err="1">
                          <a:solidFill>
                            <a:srgbClr val="000000"/>
                          </a:solidFill>
                          <a:effectLst/>
                          <a:latin typeface="Calibri" panose="020F0502020204030204" pitchFamily="34" charset="0"/>
                        </a:rPr>
                        <a:t>sized</a:t>
                      </a:r>
                      <a:r>
                        <a:rPr lang="fr-FR" sz="1100" b="1" i="0" u="none" strike="noStrike" dirty="0">
                          <a:solidFill>
                            <a:srgbClr val="000000"/>
                          </a:solidFill>
                          <a:effectLst/>
                          <a:latin typeface="Calibri" panose="020F0502020204030204" pitchFamily="34" charset="0"/>
                        </a:rPr>
                        <a:t> </a:t>
                      </a:r>
                      <a:r>
                        <a:rPr lang="fr-FR" sz="1100" b="1" i="0" u="none" strike="noStrike" dirty="0" err="1">
                          <a:solidFill>
                            <a:srgbClr val="000000"/>
                          </a:solidFill>
                          <a:effectLst/>
                          <a:latin typeface="Calibri" panose="020F0502020204030204" pitchFamily="34" charset="0"/>
                        </a:rPr>
                        <a:t>Cities</a:t>
                      </a:r>
                      <a:endParaRPr lang="fr-FR" sz="1100" b="1"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c>
                  <a:txBody>
                    <a:bodyPr/>
                    <a:lstStyle/>
                    <a:p>
                      <a:pPr algn="ctr" fontAlgn="b"/>
                      <a:r>
                        <a:rPr lang="fr-FR" sz="1100" b="0" i="0" u="none" strike="noStrike" dirty="0">
                          <a:solidFill>
                            <a:srgbClr val="000000"/>
                          </a:solidFill>
                          <a:effectLst/>
                          <a:latin typeface="Calibri" panose="020F0502020204030204" pitchFamily="34" charset="0"/>
                        </a:rPr>
                        <a:t>&lt; 100 000</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r>
              <a:tr h="182880">
                <a:tc>
                  <a:txBody>
                    <a:bodyPr/>
                    <a:lstStyle/>
                    <a:p>
                      <a:pPr algn="l" fontAlgn="b"/>
                      <a:r>
                        <a:rPr lang="fr-FR" sz="1100" b="1" i="0" u="none" strike="noStrike" dirty="0">
                          <a:solidFill>
                            <a:srgbClr val="000000"/>
                          </a:solidFill>
                          <a:effectLst/>
                          <a:latin typeface="Calibri" panose="020F0502020204030204" pitchFamily="34" charset="0"/>
                        </a:rPr>
                        <a:t>Large </a:t>
                      </a:r>
                      <a:r>
                        <a:rPr lang="fr-FR" sz="1100" b="1" i="0" u="none" strike="noStrike" dirty="0" err="1">
                          <a:solidFill>
                            <a:srgbClr val="000000"/>
                          </a:solidFill>
                          <a:effectLst/>
                          <a:latin typeface="Calibri" panose="020F0502020204030204" pitchFamily="34" charset="0"/>
                        </a:rPr>
                        <a:t>Cities</a:t>
                      </a:r>
                      <a:endParaRPr lang="fr-FR" sz="1100" b="1"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fr-FR" sz="1100" b="0" i="0" u="none" strike="noStrike" dirty="0">
                          <a:solidFill>
                            <a:srgbClr val="000000"/>
                          </a:solidFill>
                          <a:effectLst/>
                          <a:latin typeface="Calibri" panose="020F0502020204030204" pitchFamily="34" charset="0"/>
                        </a:rPr>
                        <a:t>&lt; 250 000</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r>
              <a:tr h="182880">
                <a:tc>
                  <a:txBody>
                    <a:bodyPr/>
                    <a:lstStyle/>
                    <a:p>
                      <a:pPr algn="l" fontAlgn="b"/>
                      <a:r>
                        <a:rPr lang="fr-FR" sz="1100" b="1" i="0" u="none" strike="noStrike" dirty="0" err="1">
                          <a:solidFill>
                            <a:srgbClr val="000000"/>
                          </a:solidFill>
                          <a:effectLst/>
                          <a:latin typeface="Calibri" panose="020F0502020204030204" pitchFamily="34" charset="0"/>
                        </a:rPr>
                        <a:t>Very</a:t>
                      </a:r>
                      <a:r>
                        <a:rPr lang="fr-FR" sz="1100" b="1" i="0" u="none" strike="noStrike" dirty="0">
                          <a:solidFill>
                            <a:srgbClr val="000000"/>
                          </a:solidFill>
                          <a:effectLst/>
                          <a:latin typeface="Calibri" panose="020F0502020204030204" pitchFamily="34" charset="0"/>
                        </a:rPr>
                        <a:t> Large </a:t>
                      </a:r>
                      <a:r>
                        <a:rPr lang="fr-FR" sz="1100" b="1" i="0" u="none" strike="noStrike" dirty="0" err="1">
                          <a:solidFill>
                            <a:srgbClr val="000000"/>
                          </a:solidFill>
                          <a:effectLst/>
                          <a:latin typeface="Calibri" panose="020F0502020204030204" pitchFamily="34" charset="0"/>
                        </a:rPr>
                        <a:t>Cities</a:t>
                      </a:r>
                      <a:endParaRPr lang="fr-FR" sz="1100" b="1"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c>
                  <a:txBody>
                    <a:bodyPr/>
                    <a:lstStyle/>
                    <a:p>
                      <a:pPr algn="ctr" fontAlgn="b"/>
                      <a:r>
                        <a:rPr lang="fr-FR" sz="1100" b="0" i="0" u="none" strike="noStrike" dirty="0">
                          <a:solidFill>
                            <a:srgbClr val="000000"/>
                          </a:solidFill>
                          <a:effectLst/>
                          <a:latin typeface="Calibri" panose="020F0502020204030204" pitchFamily="34" charset="0"/>
                        </a:rPr>
                        <a:t>&gt; 250 000</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r>
            </a:tbl>
          </a:graphicData>
        </a:graphic>
      </p:graphicFrame>
      <p:sp>
        <p:nvSpPr>
          <p:cNvPr id="12" name="ZoneTexte 11"/>
          <p:cNvSpPr txBox="1"/>
          <p:nvPr/>
        </p:nvSpPr>
        <p:spPr>
          <a:xfrm>
            <a:off x="1589" y="116632"/>
            <a:ext cx="1055097" cy="424732"/>
          </a:xfrm>
          <a:prstGeom prst="rect">
            <a:avLst/>
          </a:prstGeom>
          <a:noFill/>
        </p:spPr>
        <p:txBody>
          <a:bodyPr wrap="none" rtlCol="0">
            <a:spAutoFit/>
          </a:bodyPr>
          <a:lstStyle/>
          <a:p>
            <a:pPr>
              <a:lnSpc>
                <a:spcPct val="90000"/>
              </a:lnSpc>
            </a:pPr>
            <a:r>
              <a:rPr lang="fr-FR" sz="2400" dirty="0"/>
              <a:t>Seuils</a:t>
            </a:r>
          </a:p>
        </p:txBody>
      </p:sp>
      <p:sp>
        <p:nvSpPr>
          <p:cNvPr id="13" name="ZoneTexte 12"/>
          <p:cNvSpPr txBox="1"/>
          <p:nvPr/>
        </p:nvSpPr>
        <p:spPr>
          <a:xfrm>
            <a:off x="-57825" y="4221088"/>
            <a:ext cx="1619354" cy="424732"/>
          </a:xfrm>
          <a:prstGeom prst="rect">
            <a:avLst/>
          </a:prstGeom>
          <a:noFill/>
        </p:spPr>
        <p:txBody>
          <a:bodyPr wrap="none" rtlCol="0">
            <a:spAutoFit/>
          </a:bodyPr>
          <a:lstStyle/>
          <a:p>
            <a:pPr>
              <a:lnSpc>
                <a:spcPct val="90000"/>
              </a:lnSpc>
            </a:pPr>
            <a:r>
              <a:rPr lang="fr-FR" sz="2400" dirty="0"/>
              <a:t>Moyennes</a:t>
            </a:r>
          </a:p>
        </p:txBody>
      </p:sp>
      <p:graphicFrame>
        <p:nvGraphicFramePr>
          <p:cNvPr id="14" name="Tableau 13"/>
          <p:cNvGraphicFramePr>
            <a:graphicFrameLocks noGrp="1"/>
          </p:cNvGraphicFramePr>
          <p:nvPr>
            <p:extLst>
              <p:ext uri="{D42A27DB-BD31-4B8C-83A1-F6EECF244321}">
                <p14:modId xmlns:p14="http://schemas.microsoft.com/office/powerpoint/2010/main" val="2309774951"/>
              </p:ext>
            </p:extLst>
          </p:nvPr>
        </p:nvGraphicFramePr>
        <p:xfrm>
          <a:off x="1588" y="4725144"/>
          <a:ext cx="5158308" cy="1280160"/>
        </p:xfrm>
        <a:graphic>
          <a:graphicData uri="http://schemas.openxmlformats.org/drawingml/2006/table">
            <a:tbl>
              <a:tblPr/>
              <a:tblGrid>
                <a:gridCol w="864085"/>
                <a:gridCol w="387956"/>
                <a:gridCol w="953939"/>
                <a:gridCol w="751112"/>
                <a:gridCol w="991496"/>
                <a:gridCol w="604860"/>
                <a:gridCol w="604860"/>
              </a:tblGrid>
              <a:tr h="548640">
                <a:tc>
                  <a:txBody>
                    <a:bodyPr/>
                    <a:lstStyle/>
                    <a:p>
                      <a:pPr algn="ctr" fontAlgn="ctr"/>
                      <a:r>
                        <a:rPr lang="fr-FR" sz="1100" b="1" i="0" u="none" strike="noStrike" dirty="0" err="1">
                          <a:solidFill>
                            <a:srgbClr val="FFFFFF"/>
                          </a:solidFill>
                          <a:effectLst/>
                          <a:latin typeface="Calibri" panose="020F0502020204030204" pitchFamily="34" charset="0"/>
                        </a:rPr>
                        <a:t>ClasseTaille</a:t>
                      </a:r>
                      <a:endParaRPr lang="fr-FR" sz="1100" b="1" i="0" u="none" strike="noStrike" dirty="0">
                        <a:solidFill>
                          <a:srgbClr val="FFFFFF"/>
                        </a:solidFill>
                        <a:effectLst/>
                        <a:latin typeface="Calibri" panose="020F0502020204030204" pitchFamily="34" charset="0"/>
                      </a:endParaRPr>
                    </a:p>
                  </a:txBody>
                  <a:tcPr marL="7620" marR="7620" marT="7620" marB="0" anchor="ctr">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c>
                  <a:txBody>
                    <a:bodyPr/>
                    <a:lstStyle/>
                    <a:p>
                      <a:pPr algn="ctr" fontAlgn="ctr"/>
                      <a:r>
                        <a:rPr lang="fr-FR" sz="1100" b="1" i="0" u="none" strike="noStrike">
                          <a:solidFill>
                            <a:srgbClr val="FFFFFF"/>
                          </a:solidFill>
                          <a:effectLst/>
                          <a:latin typeface="Calibri" panose="020F0502020204030204" pitchFamily="34" charset="0"/>
                        </a:rPr>
                        <a:t>Nb</a:t>
                      </a:r>
                    </a:p>
                  </a:txBody>
                  <a:tcPr marL="7620" marR="7620" marT="7620" marB="0" anchor="ctr">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c>
                  <a:txBody>
                    <a:bodyPr/>
                    <a:lstStyle/>
                    <a:p>
                      <a:pPr algn="ctr" fontAlgn="ctr"/>
                      <a:r>
                        <a:rPr lang="fr-FR" sz="1100" b="1" i="0" u="none" strike="noStrike" dirty="0">
                          <a:solidFill>
                            <a:srgbClr val="FFFFFF"/>
                          </a:solidFill>
                          <a:effectLst/>
                          <a:latin typeface="Calibri" panose="020F0502020204030204" pitchFamily="34" charset="0"/>
                        </a:rPr>
                        <a:t>Nb Moyen de Participations</a:t>
                      </a:r>
                    </a:p>
                  </a:txBody>
                  <a:tcPr marL="7620" marR="7620" marT="7620" marB="0" anchor="ctr">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c>
                  <a:txBody>
                    <a:bodyPr/>
                    <a:lstStyle/>
                    <a:p>
                      <a:pPr algn="ctr" fontAlgn="ctr"/>
                      <a:r>
                        <a:rPr lang="fr-FR" sz="1100" b="1" i="0" u="none" strike="noStrike">
                          <a:solidFill>
                            <a:srgbClr val="FFFFFF"/>
                          </a:solidFill>
                          <a:effectLst/>
                          <a:latin typeface="Calibri" panose="020F0502020204030204" pitchFamily="34" charset="0"/>
                        </a:rPr>
                        <a:t>Degré Moyen</a:t>
                      </a:r>
                    </a:p>
                  </a:txBody>
                  <a:tcPr marL="7620" marR="7620" marT="7620" marB="0" anchor="ctr">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c>
                  <a:txBody>
                    <a:bodyPr/>
                    <a:lstStyle/>
                    <a:p>
                      <a:pPr algn="ctr" fontAlgn="ctr"/>
                      <a:r>
                        <a:rPr lang="fr-FR" sz="1100" b="1" i="0" u="none" strike="noStrike" dirty="0">
                          <a:solidFill>
                            <a:srgbClr val="FFFFFF"/>
                          </a:solidFill>
                          <a:effectLst/>
                          <a:latin typeface="Calibri" panose="020F0502020204030204" pitchFamily="34" charset="0"/>
                        </a:rPr>
                        <a:t>Moyenne Centralité d'intermédiarité</a:t>
                      </a:r>
                    </a:p>
                  </a:txBody>
                  <a:tcPr marL="7620" marR="7620" marT="7620" marB="0" anchor="ctr">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c>
                  <a:txBody>
                    <a:bodyPr/>
                    <a:lstStyle/>
                    <a:p>
                      <a:pPr algn="ctr" fontAlgn="ctr"/>
                      <a:r>
                        <a:rPr lang="fr-FR" sz="1100" b="1" i="0" u="none" strike="noStrike">
                          <a:solidFill>
                            <a:srgbClr val="FFFFFF"/>
                          </a:solidFill>
                          <a:effectLst/>
                          <a:latin typeface="Calibri" panose="020F0502020204030204" pitchFamily="34" charset="0"/>
                        </a:rPr>
                        <a:t>sd Degree</a:t>
                      </a:r>
                    </a:p>
                  </a:txBody>
                  <a:tcPr marL="7620" marR="7620" marT="7620" marB="0" anchor="ctr">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c>
                  <a:txBody>
                    <a:bodyPr/>
                    <a:lstStyle/>
                    <a:p>
                      <a:pPr algn="ctr" fontAlgn="ctr"/>
                      <a:r>
                        <a:rPr lang="fr-FR" sz="1100" b="1" i="0" u="none" strike="noStrike">
                          <a:solidFill>
                            <a:srgbClr val="FFFFFF"/>
                          </a:solidFill>
                          <a:effectLst/>
                          <a:latin typeface="Calibri" panose="020F0502020204030204" pitchFamily="34" charset="0"/>
                        </a:rPr>
                        <a:t>var Degree</a:t>
                      </a:r>
                    </a:p>
                  </a:txBody>
                  <a:tcPr marL="7620" marR="7620" marT="7620" marB="0" anchor="ctr">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r>
              <a:tr h="182880">
                <a:tc>
                  <a:txBody>
                    <a:bodyPr/>
                    <a:lstStyle/>
                    <a:p>
                      <a:pPr algn="l" fontAlgn="b"/>
                      <a:r>
                        <a:rPr lang="fr-FR" sz="1100" b="1" i="0" u="none" strike="noStrike" dirty="0">
                          <a:solidFill>
                            <a:srgbClr val="000000"/>
                          </a:solidFill>
                          <a:effectLst/>
                          <a:latin typeface="Calibri" panose="020F0502020204030204" pitchFamily="34" charset="0"/>
                        </a:rPr>
                        <a:t>Small </a:t>
                      </a: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fr-FR" sz="1100" b="0" i="0" u="none" strike="noStrike">
                          <a:solidFill>
                            <a:srgbClr val="000000"/>
                          </a:solidFill>
                          <a:effectLst/>
                          <a:latin typeface="Calibri" panose="020F0502020204030204" pitchFamily="34" charset="0"/>
                        </a:rPr>
                        <a:t>99</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fr-FR" sz="1100" b="0" i="0" u="none" strike="noStrike">
                          <a:solidFill>
                            <a:srgbClr val="000000"/>
                          </a:solidFill>
                          <a:effectLst/>
                          <a:latin typeface="Calibri" panose="020F0502020204030204" pitchFamily="34" charset="0"/>
                        </a:rPr>
                        <a:t>1,19</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fr-FR" sz="1100" b="0" i="0" u="none" strike="noStrike">
                          <a:solidFill>
                            <a:srgbClr val="000000"/>
                          </a:solidFill>
                          <a:effectLst/>
                          <a:latin typeface="Calibri" panose="020F0502020204030204" pitchFamily="34" charset="0"/>
                        </a:rPr>
                        <a:t>9,57</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fr-FR" sz="1100" b="0" i="0" u="none" strike="noStrike">
                          <a:solidFill>
                            <a:srgbClr val="000000"/>
                          </a:solidFill>
                          <a:effectLst/>
                          <a:latin typeface="Calibri" panose="020F0502020204030204" pitchFamily="34" charset="0"/>
                        </a:rPr>
                        <a:t>0,001094</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fr-FR" sz="1100" b="0" i="0" u="none" strike="noStrike">
                          <a:solidFill>
                            <a:srgbClr val="000000"/>
                          </a:solidFill>
                          <a:effectLst/>
                          <a:latin typeface="Calibri" panose="020F0502020204030204" pitchFamily="34" charset="0"/>
                        </a:rPr>
                        <a:t>5,11</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fr-FR" sz="1100" b="0" i="0" u="none" strike="noStrike">
                          <a:solidFill>
                            <a:srgbClr val="000000"/>
                          </a:solidFill>
                          <a:effectLst/>
                          <a:latin typeface="Calibri" panose="020F0502020204030204" pitchFamily="34" charset="0"/>
                        </a:rPr>
                        <a:t>26,06</a:t>
                      </a:r>
                    </a:p>
                  </a:txBody>
                  <a:tcPr marL="7620" marR="7620" marT="7620"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r>
              <a:tr h="182880">
                <a:tc>
                  <a:txBody>
                    <a:bodyPr/>
                    <a:lstStyle/>
                    <a:p>
                      <a:pPr algn="l" fontAlgn="b"/>
                      <a:r>
                        <a:rPr lang="fr-FR" sz="1100" b="1" i="0" u="none" strike="noStrike" dirty="0">
                          <a:solidFill>
                            <a:srgbClr val="000000"/>
                          </a:solidFill>
                          <a:effectLst/>
                          <a:latin typeface="Calibri" panose="020F0502020204030204" pitchFamily="34" charset="0"/>
                        </a:rPr>
                        <a:t>Medium-</a:t>
                      </a:r>
                      <a:r>
                        <a:rPr lang="fr-FR" sz="1100" b="1" i="0" u="none" strike="noStrike" dirty="0" err="1">
                          <a:solidFill>
                            <a:srgbClr val="000000"/>
                          </a:solidFill>
                          <a:effectLst/>
                          <a:latin typeface="Calibri" panose="020F0502020204030204" pitchFamily="34" charset="0"/>
                        </a:rPr>
                        <a:t>sized</a:t>
                      </a:r>
                      <a:r>
                        <a:rPr lang="fr-FR" sz="1100" b="1"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c>
                  <a:txBody>
                    <a:bodyPr/>
                    <a:lstStyle/>
                    <a:p>
                      <a:pPr algn="ctr" fontAlgn="b"/>
                      <a:r>
                        <a:rPr lang="fr-FR" sz="1100" b="0" i="0" u="none" strike="noStrike" dirty="0">
                          <a:solidFill>
                            <a:srgbClr val="000000"/>
                          </a:solidFill>
                          <a:effectLst/>
                          <a:latin typeface="Calibri" panose="020F0502020204030204" pitchFamily="34" charset="0"/>
                        </a:rPr>
                        <a:t>96</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c>
                  <a:txBody>
                    <a:bodyPr/>
                    <a:lstStyle/>
                    <a:p>
                      <a:pPr algn="ctr" fontAlgn="b"/>
                      <a:r>
                        <a:rPr lang="fr-FR" sz="1100" b="0" i="0" u="none" strike="noStrike" dirty="0">
                          <a:solidFill>
                            <a:srgbClr val="000000"/>
                          </a:solidFill>
                          <a:effectLst/>
                          <a:latin typeface="Calibri" panose="020F0502020204030204" pitchFamily="34" charset="0"/>
                        </a:rPr>
                        <a:t>1,47</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c>
                  <a:txBody>
                    <a:bodyPr/>
                    <a:lstStyle/>
                    <a:p>
                      <a:pPr algn="ctr" fontAlgn="b"/>
                      <a:r>
                        <a:rPr lang="fr-FR" sz="1100" b="0" i="0" u="none" strike="noStrike" dirty="0">
                          <a:solidFill>
                            <a:srgbClr val="000000"/>
                          </a:solidFill>
                          <a:effectLst/>
                          <a:latin typeface="Calibri" panose="020F0502020204030204" pitchFamily="34" charset="0"/>
                        </a:rPr>
                        <a:t>11,33</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c>
                  <a:txBody>
                    <a:bodyPr/>
                    <a:lstStyle/>
                    <a:p>
                      <a:pPr algn="ctr" fontAlgn="b"/>
                      <a:r>
                        <a:rPr lang="fr-FR" sz="1100" b="0" i="0" u="none" strike="noStrike" dirty="0">
                          <a:solidFill>
                            <a:srgbClr val="000000"/>
                          </a:solidFill>
                          <a:effectLst/>
                          <a:latin typeface="Calibri" panose="020F0502020204030204" pitchFamily="34" charset="0"/>
                        </a:rPr>
                        <a:t>0,003470</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c>
                  <a:txBody>
                    <a:bodyPr/>
                    <a:lstStyle/>
                    <a:p>
                      <a:pPr algn="ctr" fontAlgn="b"/>
                      <a:r>
                        <a:rPr lang="fr-FR" sz="1100" b="0" i="0" u="none" strike="noStrike" dirty="0">
                          <a:solidFill>
                            <a:srgbClr val="000000"/>
                          </a:solidFill>
                          <a:effectLst/>
                          <a:latin typeface="Calibri" panose="020F0502020204030204" pitchFamily="34" charset="0"/>
                        </a:rPr>
                        <a:t>6,57</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c>
                  <a:txBody>
                    <a:bodyPr/>
                    <a:lstStyle/>
                    <a:p>
                      <a:pPr algn="ctr" fontAlgn="b"/>
                      <a:r>
                        <a:rPr lang="fr-FR" sz="1100" b="0" i="0" u="none" strike="noStrike" dirty="0">
                          <a:solidFill>
                            <a:srgbClr val="000000"/>
                          </a:solidFill>
                          <a:effectLst/>
                          <a:latin typeface="Calibri" panose="020F0502020204030204" pitchFamily="34" charset="0"/>
                        </a:rPr>
                        <a:t>43,11</a:t>
                      </a:r>
                    </a:p>
                  </a:txBody>
                  <a:tcPr marL="7620" marR="7620" marT="7620"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r>
              <a:tr h="182880">
                <a:tc>
                  <a:txBody>
                    <a:bodyPr/>
                    <a:lstStyle/>
                    <a:p>
                      <a:pPr algn="l" fontAlgn="b"/>
                      <a:r>
                        <a:rPr lang="fr-FR" sz="1100" b="1" i="0" u="none" strike="noStrike" dirty="0">
                          <a:solidFill>
                            <a:srgbClr val="000000"/>
                          </a:solidFill>
                          <a:effectLst/>
                          <a:latin typeface="Calibri" panose="020F0502020204030204" pitchFamily="34" charset="0"/>
                        </a:rPr>
                        <a:t>Large </a:t>
                      </a: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fr-FR" sz="1100" b="0" i="0" u="none" strike="noStrike" dirty="0">
                          <a:solidFill>
                            <a:srgbClr val="000000"/>
                          </a:solidFill>
                          <a:effectLst/>
                          <a:latin typeface="Calibri" panose="020F0502020204030204" pitchFamily="34" charset="0"/>
                        </a:rPr>
                        <a:t>107</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fr-FR" sz="1100" b="0" i="0" u="none" strike="noStrike" dirty="0">
                          <a:solidFill>
                            <a:srgbClr val="000000"/>
                          </a:solidFill>
                          <a:effectLst/>
                          <a:latin typeface="Calibri" panose="020F0502020204030204" pitchFamily="34" charset="0"/>
                        </a:rPr>
                        <a:t>1,84</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fr-FR" sz="1100" b="0" i="0" u="none" strike="noStrike">
                          <a:solidFill>
                            <a:srgbClr val="000000"/>
                          </a:solidFill>
                          <a:effectLst/>
                          <a:latin typeface="Calibri" panose="020F0502020204030204" pitchFamily="34" charset="0"/>
                        </a:rPr>
                        <a:t>14,38</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fr-FR" sz="1100" b="0" i="0" u="none" strike="noStrike">
                          <a:solidFill>
                            <a:srgbClr val="000000"/>
                          </a:solidFill>
                          <a:effectLst/>
                          <a:latin typeface="Calibri" panose="020F0502020204030204" pitchFamily="34" charset="0"/>
                        </a:rPr>
                        <a:t>0,004456</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fr-FR" sz="1100" b="0" i="0" u="none" strike="noStrike">
                          <a:solidFill>
                            <a:srgbClr val="000000"/>
                          </a:solidFill>
                          <a:effectLst/>
                          <a:latin typeface="Calibri" panose="020F0502020204030204" pitchFamily="34" charset="0"/>
                        </a:rPr>
                        <a:t>9,28</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fr-FR" sz="1100" b="0" i="0" u="none" strike="noStrike">
                          <a:solidFill>
                            <a:srgbClr val="000000"/>
                          </a:solidFill>
                          <a:effectLst/>
                          <a:latin typeface="Calibri" panose="020F0502020204030204" pitchFamily="34" charset="0"/>
                        </a:rPr>
                        <a:t>86,05</a:t>
                      </a:r>
                    </a:p>
                  </a:txBody>
                  <a:tcPr marL="7620" marR="7620" marT="7620"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r>
              <a:tr h="182880">
                <a:tc>
                  <a:txBody>
                    <a:bodyPr/>
                    <a:lstStyle/>
                    <a:p>
                      <a:pPr algn="l" fontAlgn="b"/>
                      <a:r>
                        <a:rPr lang="fr-FR" sz="1100" b="1" i="0" u="none" strike="noStrike" dirty="0" err="1">
                          <a:solidFill>
                            <a:srgbClr val="000000"/>
                          </a:solidFill>
                          <a:effectLst/>
                          <a:latin typeface="Calibri" panose="020F0502020204030204" pitchFamily="34" charset="0"/>
                        </a:rPr>
                        <a:t>Very</a:t>
                      </a:r>
                      <a:r>
                        <a:rPr lang="fr-FR" sz="1100" b="1" i="0" u="none" strike="noStrike" dirty="0">
                          <a:solidFill>
                            <a:srgbClr val="000000"/>
                          </a:solidFill>
                          <a:effectLst/>
                          <a:latin typeface="Calibri" panose="020F0502020204030204" pitchFamily="34" charset="0"/>
                        </a:rPr>
                        <a:t> </a:t>
                      </a:r>
                      <a:r>
                        <a:rPr lang="fr-FR" sz="1100" b="1" i="0" u="none" strike="noStrike" dirty="0" smtClean="0">
                          <a:solidFill>
                            <a:srgbClr val="000000"/>
                          </a:solidFill>
                          <a:effectLst/>
                          <a:latin typeface="Calibri" panose="020F0502020204030204" pitchFamily="34" charset="0"/>
                        </a:rPr>
                        <a:t>Large</a:t>
                      </a:r>
                      <a:endParaRPr lang="fr-FR" sz="1100" b="1"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c>
                  <a:txBody>
                    <a:bodyPr/>
                    <a:lstStyle/>
                    <a:p>
                      <a:pPr algn="ctr" fontAlgn="b"/>
                      <a:r>
                        <a:rPr lang="fr-FR" sz="1100" b="0" i="0" u="none" strike="noStrike" dirty="0">
                          <a:solidFill>
                            <a:srgbClr val="000000"/>
                          </a:solidFill>
                          <a:effectLst/>
                          <a:latin typeface="Calibri" panose="020F0502020204030204" pitchFamily="34" charset="0"/>
                        </a:rPr>
                        <a:t>101</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c>
                  <a:txBody>
                    <a:bodyPr/>
                    <a:lstStyle/>
                    <a:p>
                      <a:pPr algn="ctr" fontAlgn="b"/>
                      <a:r>
                        <a:rPr lang="fr-FR" sz="1100" b="0" i="0" u="none" strike="noStrike" dirty="0">
                          <a:solidFill>
                            <a:srgbClr val="000000"/>
                          </a:solidFill>
                          <a:effectLst/>
                          <a:latin typeface="Calibri" panose="020F0502020204030204" pitchFamily="34" charset="0"/>
                        </a:rPr>
                        <a:t>3,05</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c>
                  <a:txBody>
                    <a:bodyPr/>
                    <a:lstStyle/>
                    <a:p>
                      <a:pPr algn="ctr" fontAlgn="b"/>
                      <a:r>
                        <a:rPr lang="fr-FR" sz="1100" b="0" i="0" u="none" strike="noStrike" dirty="0">
                          <a:solidFill>
                            <a:srgbClr val="000000"/>
                          </a:solidFill>
                          <a:effectLst/>
                          <a:latin typeface="Calibri" panose="020F0502020204030204" pitchFamily="34" charset="0"/>
                        </a:rPr>
                        <a:t>23,21</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c>
                  <a:txBody>
                    <a:bodyPr/>
                    <a:lstStyle/>
                    <a:p>
                      <a:pPr algn="ctr" fontAlgn="b"/>
                      <a:r>
                        <a:rPr lang="fr-FR" sz="1100" b="0" i="0" u="none" strike="noStrike" dirty="0">
                          <a:solidFill>
                            <a:srgbClr val="000000"/>
                          </a:solidFill>
                          <a:effectLst/>
                          <a:latin typeface="Calibri" panose="020F0502020204030204" pitchFamily="34" charset="0"/>
                        </a:rPr>
                        <a:t>0,009658</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c>
                  <a:txBody>
                    <a:bodyPr/>
                    <a:lstStyle/>
                    <a:p>
                      <a:pPr algn="ctr" fontAlgn="b"/>
                      <a:r>
                        <a:rPr lang="fr-FR" sz="1100" b="0" i="0" u="none" strike="noStrike" dirty="0">
                          <a:solidFill>
                            <a:srgbClr val="000000"/>
                          </a:solidFill>
                          <a:effectLst/>
                          <a:latin typeface="Calibri" panose="020F0502020204030204" pitchFamily="34" charset="0"/>
                        </a:rPr>
                        <a:t>13,10</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c>
                  <a:txBody>
                    <a:bodyPr/>
                    <a:lstStyle/>
                    <a:p>
                      <a:pPr algn="ctr" fontAlgn="b"/>
                      <a:r>
                        <a:rPr lang="fr-FR" sz="1100" b="0" i="0" u="none" strike="noStrike" dirty="0">
                          <a:solidFill>
                            <a:srgbClr val="000000"/>
                          </a:solidFill>
                          <a:effectLst/>
                          <a:latin typeface="Calibri" panose="020F0502020204030204" pitchFamily="34" charset="0"/>
                        </a:rPr>
                        <a:t>171,69</a:t>
                      </a:r>
                    </a:p>
                  </a:txBody>
                  <a:tcPr marL="7620" marR="7620" marT="7620" marB="0" anchor="b">
                    <a:lnL>
                      <a:noFill/>
                    </a:lnL>
                    <a:lnR w="6350" cap="flat" cmpd="sng" algn="ctr">
                      <a:solidFill>
                        <a:srgbClr val="F4B084"/>
                      </a:solidFill>
                      <a:prstDash val="solid"/>
                      <a:round/>
                      <a:headEnd type="none" w="med" len="med"/>
                      <a:tailEnd type="none" w="med" len="med"/>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r>
            </a:tbl>
          </a:graphicData>
        </a:graphic>
      </p:graphicFrame>
      <p:graphicFrame>
        <p:nvGraphicFramePr>
          <p:cNvPr id="15" name="Tableau 14"/>
          <p:cNvGraphicFramePr>
            <a:graphicFrameLocks noGrp="1"/>
          </p:cNvGraphicFramePr>
          <p:nvPr>
            <p:extLst>
              <p:ext uri="{D42A27DB-BD31-4B8C-83A1-F6EECF244321}">
                <p14:modId xmlns:p14="http://schemas.microsoft.com/office/powerpoint/2010/main" val="175253275"/>
              </p:ext>
            </p:extLst>
          </p:nvPr>
        </p:nvGraphicFramePr>
        <p:xfrm>
          <a:off x="1588" y="1897390"/>
          <a:ext cx="4965700" cy="1463040"/>
        </p:xfrm>
        <a:graphic>
          <a:graphicData uri="http://schemas.openxmlformats.org/drawingml/2006/table">
            <a:tbl>
              <a:tblPr/>
              <a:tblGrid>
                <a:gridCol w="1143000"/>
                <a:gridCol w="846956"/>
                <a:gridCol w="1096144"/>
                <a:gridCol w="825500"/>
                <a:gridCol w="1054100"/>
              </a:tblGrid>
              <a:tr h="731520">
                <a:tc>
                  <a:txBody>
                    <a:bodyPr/>
                    <a:lstStyle/>
                    <a:p>
                      <a:pPr algn="ctr" fontAlgn="ctr"/>
                      <a:r>
                        <a:rPr lang="fr-FR" sz="1100" b="1" i="0" u="none" strike="noStrike" dirty="0" err="1">
                          <a:solidFill>
                            <a:srgbClr val="FFFFFF"/>
                          </a:solidFill>
                          <a:effectLst/>
                          <a:latin typeface="Calibri" panose="020F0502020204030204" pitchFamily="34" charset="0"/>
                        </a:rPr>
                        <a:t>ClasseTaille</a:t>
                      </a:r>
                      <a:endParaRPr lang="fr-FR" sz="1100" b="1" i="0" u="none" strike="noStrike" dirty="0">
                        <a:solidFill>
                          <a:srgbClr val="FFFFFF"/>
                        </a:solidFill>
                        <a:effectLst/>
                        <a:latin typeface="Calibri" panose="020F0502020204030204" pitchFamily="34" charset="0"/>
                      </a:endParaRPr>
                    </a:p>
                  </a:txBody>
                  <a:tcPr marL="7620" marR="7620" marT="7620" marB="0" anchor="ctr">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c>
                  <a:txBody>
                    <a:bodyPr/>
                    <a:lstStyle/>
                    <a:p>
                      <a:pPr algn="ctr" fontAlgn="ctr"/>
                      <a:r>
                        <a:rPr lang="fr-FR" sz="1100" b="1" i="0" u="none" strike="noStrike" dirty="0">
                          <a:solidFill>
                            <a:srgbClr val="FFFFFF"/>
                          </a:solidFill>
                          <a:effectLst/>
                          <a:latin typeface="Calibri" panose="020F0502020204030204" pitchFamily="34" charset="0"/>
                        </a:rPr>
                        <a:t>Nb Médian de Participations</a:t>
                      </a:r>
                    </a:p>
                  </a:txBody>
                  <a:tcPr marL="7620" marR="7620" marT="7620" marB="0" anchor="ctr">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c>
                  <a:txBody>
                    <a:bodyPr/>
                    <a:lstStyle/>
                    <a:p>
                      <a:pPr algn="ctr" fontAlgn="ctr"/>
                      <a:r>
                        <a:rPr lang="fr-FR" sz="1100" b="1" i="0" u="none" strike="noStrike" dirty="0">
                          <a:solidFill>
                            <a:srgbClr val="FFFFFF"/>
                          </a:solidFill>
                          <a:effectLst/>
                          <a:latin typeface="Calibri" panose="020F0502020204030204" pitchFamily="34" charset="0"/>
                        </a:rPr>
                        <a:t>Degré Médian</a:t>
                      </a:r>
                    </a:p>
                  </a:txBody>
                  <a:tcPr marL="7620" marR="7620" marT="7620" marB="0" anchor="ctr">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c>
                  <a:txBody>
                    <a:bodyPr/>
                    <a:lstStyle/>
                    <a:p>
                      <a:pPr algn="ctr" fontAlgn="ctr"/>
                      <a:r>
                        <a:rPr lang="fr-FR" sz="1100" b="1" i="0" u="none" strike="noStrike">
                          <a:solidFill>
                            <a:srgbClr val="FFFFFF"/>
                          </a:solidFill>
                          <a:effectLst/>
                          <a:latin typeface="Calibri" panose="020F0502020204030204" pitchFamily="34" charset="0"/>
                        </a:rPr>
                        <a:t>Population Médiane</a:t>
                      </a:r>
                    </a:p>
                  </a:txBody>
                  <a:tcPr marL="7620" marR="7620" marT="7620" marB="0" anchor="ctr">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c>
                  <a:txBody>
                    <a:bodyPr/>
                    <a:lstStyle/>
                    <a:p>
                      <a:pPr algn="ctr" fontAlgn="ctr"/>
                      <a:r>
                        <a:rPr lang="fr-FR" sz="1100" b="1" i="0" u="none" strike="noStrike">
                          <a:solidFill>
                            <a:srgbClr val="FFFFFF"/>
                          </a:solidFill>
                          <a:effectLst/>
                          <a:latin typeface="Calibri" panose="020F0502020204030204" pitchFamily="34" charset="0"/>
                        </a:rPr>
                        <a:t>Médiane Centralité d'intermédiarité</a:t>
                      </a:r>
                    </a:p>
                  </a:txBody>
                  <a:tcPr marL="7620" marR="7620" marT="7620" marB="0" anchor="ctr">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ED7D31"/>
                    </a:solidFill>
                  </a:tcPr>
                </a:tc>
              </a:tr>
              <a:tr h="182880">
                <a:tc>
                  <a:txBody>
                    <a:bodyPr/>
                    <a:lstStyle/>
                    <a:p>
                      <a:pPr algn="l" fontAlgn="b"/>
                      <a:r>
                        <a:rPr lang="fr-FR" sz="1100" b="1" i="0" u="none" strike="noStrike" dirty="0">
                          <a:solidFill>
                            <a:srgbClr val="000000"/>
                          </a:solidFill>
                          <a:effectLst/>
                          <a:latin typeface="Calibri" panose="020F0502020204030204" pitchFamily="34" charset="0"/>
                        </a:rPr>
                        <a:t>Small </a:t>
                      </a: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fr-FR" sz="1100" b="0" i="0" u="none" strike="noStrike" dirty="0">
                          <a:solidFill>
                            <a:srgbClr val="000000"/>
                          </a:solidFill>
                          <a:effectLst/>
                          <a:latin typeface="Calibri" panose="020F0502020204030204" pitchFamily="34" charset="0"/>
                        </a:rPr>
                        <a:t>1</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fr-FR" sz="1100" b="0" i="0" u="none" strike="noStrike">
                          <a:solidFill>
                            <a:srgbClr val="000000"/>
                          </a:solidFill>
                          <a:effectLst/>
                          <a:latin typeface="Calibri" panose="020F0502020204030204" pitchFamily="34" charset="0"/>
                        </a:rPr>
                        <a:t>9</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fr-FR" sz="1100" b="0" i="0" u="none" strike="noStrike">
                          <a:solidFill>
                            <a:srgbClr val="000000"/>
                          </a:solidFill>
                          <a:effectLst/>
                          <a:latin typeface="Calibri" panose="020F0502020204030204" pitchFamily="34" charset="0"/>
                        </a:rPr>
                        <a:t>24695</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fr-FR" sz="1100" b="0" i="0" u="none" strike="noStrike">
                          <a:solidFill>
                            <a:srgbClr val="000000"/>
                          </a:solidFill>
                          <a:effectLst/>
                          <a:latin typeface="Calibri" panose="020F0502020204030204" pitchFamily="34" charset="0"/>
                        </a:rPr>
                        <a:t>0,00000</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r>
              <a:tr h="182880">
                <a:tc>
                  <a:txBody>
                    <a:bodyPr/>
                    <a:lstStyle/>
                    <a:p>
                      <a:pPr algn="l" fontAlgn="b"/>
                      <a:r>
                        <a:rPr lang="fr-FR" sz="1100" b="1" i="0" u="none" strike="noStrike" dirty="0">
                          <a:solidFill>
                            <a:srgbClr val="000000"/>
                          </a:solidFill>
                          <a:effectLst/>
                          <a:latin typeface="Calibri" panose="020F0502020204030204" pitchFamily="34" charset="0"/>
                        </a:rPr>
                        <a:t>Medium-</a:t>
                      </a:r>
                      <a:r>
                        <a:rPr lang="fr-FR" sz="1100" b="1" i="0" u="none" strike="noStrike" dirty="0" err="1">
                          <a:solidFill>
                            <a:srgbClr val="000000"/>
                          </a:solidFill>
                          <a:effectLst/>
                          <a:latin typeface="Calibri" panose="020F0502020204030204" pitchFamily="34" charset="0"/>
                        </a:rPr>
                        <a:t>sized</a:t>
                      </a:r>
                      <a:r>
                        <a:rPr lang="fr-FR" sz="1100" b="1" i="0" u="none" strike="noStrike" dirty="0">
                          <a:solidFill>
                            <a:srgbClr val="000000"/>
                          </a:solidFill>
                          <a:effectLst/>
                          <a:latin typeface="Calibri" panose="020F0502020204030204" pitchFamily="34" charset="0"/>
                        </a:rPr>
                        <a:t> </a:t>
                      </a: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c>
                  <a:txBody>
                    <a:bodyPr/>
                    <a:lstStyle/>
                    <a:p>
                      <a:pPr algn="ctr" fontAlgn="b"/>
                      <a:r>
                        <a:rPr lang="fr-FR" sz="1100" b="0" i="0" u="none" strike="noStrike" dirty="0">
                          <a:solidFill>
                            <a:srgbClr val="000000"/>
                          </a:solidFill>
                          <a:effectLst/>
                          <a:latin typeface="Calibri" panose="020F0502020204030204" pitchFamily="34" charset="0"/>
                        </a:rPr>
                        <a:t>1</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c>
                  <a:txBody>
                    <a:bodyPr/>
                    <a:lstStyle/>
                    <a:p>
                      <a:pPr algn="ctr" fontAlgn="b"/>
                      <a:r>
                        <a:rPr lang="fr-FR" sz="1100" b="0" i="0" u="none" strike="noStrike" dirty="0">
                          <a:solidFill>
                            <a:srgbClr val="000000"/>
                          </a:solidFill>
                          <a:effectLst/>
                          <a:latin typeface="Calibri" panose="020F0502020204030204" pitchFamily="34" charset="0"/>
                        </a:rPr>
                        <a:t>9</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c>
                  <a:txBody>
                    <a:bodyPr/>
                    <a:lstStyle/>
                    <a:p>
                      <a:pPr algn="ctr" fontAlgn="b"/>
                      <a:r>
                        <a:rPr lang="fr-FR" sz="1100" b="0" i="0" u="none" strike="noStrike" dirty="0">
                          <a:solidFill>
                            <a:srgbClr val="000000"/>
                          </a:solidFill>
                          <a:effectLst/>
                          <a:latin typeface="Calibri" panose="020F0502020204030204" pitchFamily="34" charset="0"/>
                        </a:rPr>
                        <a:t>75202</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c>
                  <a:txBody>
                    <a:bodyPr/>
                    <a:lstStyle/>
                    <a:p>
                      <a:pPr algn="ctr" fontAlgn="b"/>
                      <a:r>
                        <a:rPr lang="fr-FR" sz="1100" b="0" i="0" u="none" strike="noStrike" dirty="0">
                          <a:solidFill>
                            <a:srgbClr val="000000"/>
                          </a:solidFill>
                          <a:effectLst/>
                          <a:latin typeface="Calibri" panose="020F0502020204030204" pitchFamily="34" charset="0"/>
                        </a:rPr>
                        <a:t>0,00000</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r>
              <a:tr h="182880">
                <a:tc>
                  <a:txBody>
                    <a:bodyPr/>
                    <a:lstStyle/>
                    <a:p>
                      <a:pPr algn="l" fontAlgn="b"/>
                      <a:r>
                        <a:rPr lang="fr-FR" sz="1100" b="1" i="0" u="none" strike="noStrike" dirty="0" smtClean="0">
                          <a:solidFill>
                            <a:srgbClr val="000000"/>
                          </a:solidFill>
                          <a:effectLst/>
                          <a:latin typeface="Calibri" panose="020F0502020204030204" pitchFamily="34" charset="0"/>
                        </a:rPr>
                        <a:t>Large</a:t>
                      </a:r>
                      <a:endParaRPr lang="fr-FR" sz="1100" b="1" i="0" u="none" strike="noStrike" dirty="0">
                        <a:solidFill>
                          <a:srgbClr val="000000"/>
                        </a:solidFill>
                        <a:effectLst/>
                        <a:latin typeface="Calibri" panose="020F0502020204030204" pitchFamily="34" charset="0"/>
                      </a:endParaRP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fr-FR" sz="1100" b="0" i="0" u="none" strike="noStrike">
                          <a:solidFill>
                            <a:srgbClr val="000000"/>
                          </a:solidFill>
                          <a:effectLst/>
                          <a:latin typeface="Calibri" panose="020F0502020204030204" pitchFamily="34" charset="0"/>
                        </a:rPr>
                        <a:t>1</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fr-FR" sz="1100" b="0" i="0" u="none" strike="noStrike" dirty="0">
                          <a:solidFill>
                            <a:srgbClr val="000000"/>
                          </a:solidFill>
                          <a:effectLst/>
                          <a:latin typeface="Calibri" panose="020F0502020204030204" pitchFamily="34" charset="0"/>
                        </a:rPr>
                        <a:t>10</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fr-FR" sz="1100" b="0" i="0" u="none" strike="noStrike" dirty="0">
                          <a:solidFill>
                            <a:srgbClr val="000000"/>
                          </a:solidFill>
                          <a:effectLst/>
                          <a:latin typeface="Calibri" panose="020F0502020204030204" pitchFamily="34" charset="0"/>
                        </a:rPr>
                        <a:t>165200</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c>
                  <a:txBody>
                    <a:bodyPr/>
                    <a:lstStyle/>
                    <a:p>
                      <a:pPr algn="ctr" fontAlgn="b"/>
                      <a:r>
                        <a:rPr lang="fr-FR" sz="1100" b="0" i="0" u="none" strike="noStrike">
                          <a:solidFill>
                            <a:srgbClr val="000000"/>
                          </a:solidFill>
                          <a:effectLst/>
                          <a:latin typeface="Calibri" panose="020F0502020204030204" pitchFamily="34" charset="0"/>
                        </a:rPr>
                        <a:t>0,00000</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rgbClr val="FCE4D6"/>
                    </a:solidFill>
                  </a:tcPr>
                </a:tc>
              </a:tr>
              <a:tr h="182880">
                <a:tc>
                  <a:txBody>
                    <a:bodyPr/>
                    <a:lstStyle/>
                    <a:p>
                      <a:pPr algn="l" fontAlgn="b"/>
                      <a:r>
                        <a:rPr lang="fr-FR" sz="1100" b="1" i="0" u="none" strike="noStrike" dirty="0" err="1">
                          <a:solidFill>
                            <a:srgbClr val="000000"/>
                          </a:solidFill>
                          <a:effectLst/>
                          <a:latin typeface="Calibri" panose="020F0502020204030204" pitchFamily="34" charset="0"/>
                        </a:rPr>
                        <a:t>Very</a:t>
                      </a:r>
                      <a:r>
                        <a:rPr lang="fr-FR" sz="1100" b="1" i="0" u="none" strike="noStrike" dirty="0">
                          <a:solidFill>
                            <a:srgbClr val="000000"/>
                          </a:solidFill>
                          <a:effectLst/>
                          <a:latin typeface="Calibri" panose="020F0502020204030204" pitchFamily="34" charset="0"/>
                        </a:rPr>
                        <a:t> Large </a:t>
                      </a:r>
                    </a:p>
                  </a:txBody>
                  <a:tcPr marL="7620" marR="7620" marT="7620" marB="0" anchor="b">
                    <a:lnL w="6350" cap="flat" cmpd="sng" algn="ctr">
                      <a:solidFill>
                        <a:srgbClr val="F4B084"/>
                      </a:solidFill>
                      <a:prstDash val="solid"/>
                      <a:round/>
                      <a:headEnd type="none" w="med" len="med"/>
                      <a:tailEnd type="none" w="med" len="med"/>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c>
                  <a:txBody>
                    <a:bodyPr/>
                    <a:lstStyle/>
                    <a:p>
                      <a:pPr algn="ctr" fontAlgn="b"/>
                      <a:r>
                        <a:rPr lang="fr-FR" sz="1100" b="0" i="0" u="none" strike="noStrike" dirty="0">
                          <a:solidFill>
                            <a:srgbClr val="000000"/>
                          </a:solidFill>
                          <a:effectLst/>
                          <a:latin typeface="Calibri" panose="020F0502020204030204" pitchFamily="34" charset="0"/>
                        </a:rPr>
                        <a:t>3</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c>
                  <a:txBody>
                    <a:bodyPr/>
                    <a:lstStyle/>
                    <a:p>
                      <a:pPr algn="ctr" fontAlgn="b"/>
                      <a:r>
                        <a:rPr lang="fr-FR" sz="1100" b="0" i="0" u="none" strike="noStrike" dirty="0">
                          <a:solidFill>
                            <a:srgbClr val="000000"/>
                          </a:solidFill>
                          <a:effectLst/>
                          <a:latin typeface="Calibri" panose="020F0502020204030204" pitchFamily="34" charset="0"/>
                        </a:rPr>
                        <a:t>20</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c>
                  <a:txBody>
                    <a:bodyPr/>
                    <a:lstStyle/>
                    <a:p>
                      <a:pPr algn="ctr" fontAlgn="b"/>
                      <a:r>
                        <a:rPr lang="fr-FR" sz="1100" b="0" i="0" u="none" strike="noStrike" dirty="0">
                          <a:solidFill>
                            <a:srgbClr val="000000"/>
                          </a:solidFill>
                          <a:effectLst/>
                          <a:latin typeface="Calibri" panose="020F0502020204030204" pitchFamily="34" charset="0"/>
                        </a:rPr>
                        <a:t>515593</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c>
                  <a:txBody>
                    <a:bodyPr/>
                    <a:lstStyle/>
                    <a:p>
                      <a:pPr algn="ctr" fontAlgn="b"/>
                      <a:r>
                        <a:rPr lang="fr-FR" sz="1100" b="0" i="0" u="none" strike="noStrike" dirty="0">
                          <a:solidFill>
                            <a:srgbClr val="000000"/>
                          </a:solidFill>
                          <a:effectLst/>
                          <a:latin typeface="Calibri" panose="020F0502020204030204" pitchFamily="34" charset="0"/>
                        </a:rPr>
                        <a:t>0,00527</a:t>
                      </a:r>
                    </a:p>
                  </a:txBody>
                  <a:tcPr marL="7620" marR="7620" marT="7620" marB="0" anchor="b">
                    <a:lnL>
                      <a:noFill/>
                    </a:lnL>
                    <a:lnR>
                      <a:noFill/>
                    </a:lnR>
                    <a:lnT w="6350" cap="flat" cmpd="sng" algn="ctr">
                      <a:solidFill>
                        <a:srgbClr val="F4B084"/>
                      </a:solidFill>
                      <a:prstDash val="solid"/>
                      <a:round/>
                      <a:headEnd type="none" w="med" len="med"/>
                      <a:tailEnd type="none" w="med" len="med"/>
                    </a:lnT>
                    <a:lnB w="6350" cap="flat" cmpd="sng" algn="ctr">
                      <a:solidFill>
                        <a:srgbClr val="F4B084"/>
                      </a:solidFill>
                      <a:prstDash val="solid"/>
                      <a:round/>
                      <a:headEnd type="none" w="med" len="med"/>
                      <a:tailEnd type="none" w="med" len="med"/>
                    </a:lnB>
                    <a:solidFill>
                      <a:schemeClr val="tx2">
                        <a:lumMod val="90000"/>
                      </a:schemeClr>
                    </a:solidFill>
                  </a:tcPr>
                </a:tc>
              </a:tr>
            </a:tbl>
          </a:graphicData>
        </a:graphic>
      </p:graphicFrame>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62425" y="0"/>
            <a:ext cx="7129575" cy="6858000"/>
          </a:xfrm>
          <a:prstGeom prst="rect">
            <a:avLst/>
          </a:prstGeom>
        </p:spPr>
      </p:pic>
      <p:sp>
        <p:nvSpPr>
          <p:cNvPr id="2" name="Rectangle 1"/>
          <p:cNvSpPr/>
          <p:nvPr/>
        </p:nvSpPr>
        <p:spPr>
          <a:xfrm>
            <a:off x="-57825" y="1465960"/>
            <a:ext cx="1556836" cy="424732"/>
          </a:xfrm>
          <a:prstGeom prst="rect">
            <a:avLst/>
          </a:prstGeom>
        </p:spPr>
        <p:txBody>
          <a:bodyPr wrap="none">
            <a:spAutoFit/>
          </a:bodyPr>
          <a:lstStyle/>
          <a:p>
            <a:pPr>
              <a:lnSpc>
                <a:spcPct val="90000"/>
              </a:lnSpc>
            </a:pPr>
            <a:r>
              <a:rPr lang="fr-FR" sz="2400" dirty="0" smtClean="0"/>
              <a:t>Médianes</a:t>
            </a:r>
            <a:endParaRPr lang="fr-FR" sz="2400" dirty="0"/>
          </a:p>
        </p:txBody>
      </p:sp>
    </p:spTree>
    <p:extLst>
      <p:ext uri="{BB962C8B-B14F-4D97-AF65-F5344CB8AC3E}">
        <p14:creationId xmlns:p14="http://schemas.microsoft.com/office/powerpoint/2010/main" val="49711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83429" y="0"/>
            <a:ext cx="8708571"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 name="ZoneTexte 2"/>
          <p:cNvSpPr txBox="1"/>
          <p:nvPr/>
        </p:nvSpPr>
        <p:spPr>
          <a:xfrm>
            <a:off x="840" y="2363256"/>
            <a:ext cx="3592292" cy="1089529"/>
          </a:xfrm>
          <a:prstGeom prst="rect">
            <a:avLst/>
          </a:prstGeom>
          <a:noFill/>
        </p:spPr>
        <p:txBody>
          <a:bodyPr wrap="square" rtlCol="0">
            <a:spAutoFit/>
          </a:bodyPr>
          <a:lstStyle/>
          <a:p>
            <a:pPr>
              <a:lnSpc>
                <a:spcPct val="90000"/>
              </a:lnSpc>
            </a:pPr>
            <a:r>
              <a:rPr lang="fr-FR" sz="2400" b="1" dirty="0"/>
              <a:t>Graphe</a:t>
            </a:r>
          </a:p>
          <a:p>
            <a:pPr>
              <a:lnSpc>
                <a:spcPct val="90000"/>
              </a:lnSpc>
            </a:pPr>
            <a:r>
              <a:rPr lang="fr-FR" sz="2400" b="1" dirty="0"/>
              <a:t>Lead Partner – Partner</a:t>
            </a:r>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4242" y="-819472"/>
            <a:ext cx="9580550" cy="7543800"/>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 y="3356992"/>
            <a:ext cx="4438975" cy="2752164"/>
          </a:xfrm>
          <a:prstGeom prst="rect">
            <a:avLst/>
          </a:prstGeom>
        </p:spPr>
      </p:pic>
    </p:spTree>
    <p:extLst>
      <p:ext uri="{BB962C8B-B14F-4D97-AF65-F5344CB8AC3E}">
        <p14:creationId xmlns:p14="http://schemas.microsoft.com/office/powerpoint/2010/main" val="85813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smtClean="0"/>
              <a:t>Les problématiques urbaines </a:t>
            </a:r>
            <a:br>
              <a:rPr lang="fr-FR" dirty="0" smtClean="0"/>
            </a:br>
            <a:r>
              <a:rPr lang="fr-FR" dirty="0" smtClean="0"/>
              <a:t>à l’échelle européenne</a:t>
            </a:r>
            <a:endParaRPr lang="fr-FR" dirty="0"/>
          </a:p>
        </p:txBody>
      </p:sp>
      <p:sp>
        <p:nvSpPr>
          <p:cNvPr id="3" name="Espace réservé du texte 2"/>
          <p:cNvSpPr>
            <a:spLocks noGrp="1"/>
          </p:cNvSpPr>
          <p:nvPr>
            <p:ph type="body" idx="1"/>
          </p:nvPr>
        </p:nvSpPr>
        <p:spPr/>
        <p:txBody>
          <a:bodyPr rtlCol="0"/>
          <a:lstStyle/>
          <a:p>
            <a:pPr rtl="0"/>
            <a:r>
              <a:rPr lang="fr-FR" dirty="0" smtClean="0"/>
              <a:t>Problème 3: comment approcher la notion de </a:t>
            </a:r>
            <a:r>
              <a:rPr lang="fr-FR" i="1" dirty="0" smtClean="0"/>
              <a:t>modèle urbain </a:t>
            </a:r>
            <a:r>
              <a:rPr lang="fr-FR" dirty="0" smtClean="0"/>
              <a:t>?</a:t>
            </a:r>
            <a:endParaRPr lang="fr-FR" dirty="0"/>
          </a:p>
        </p:txBody>
      </p:sp>
    </p:spTree>
    <p:extLst>
      <p:ext uri="{BB962C8B-B14F-4D97-AF65-F5344CB8AC3E}">
        <p14:creationId xmlns:p14="http://schemas.microsoft.com/office/powerpoint/2010/main" val="178379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94003"/>
            <a:ext cx="10515600" cy="760663"/>
          </a:xfrm>
        </p:spPr>
        <p:txBody>
          <a:bodyPr/>
          <a:lstStyle/>
          <a:p>
            <a:r>
              <a:rPr lang="fr-FR" sz="3600" dirty="0" smtClean="0"/>
              <a:t>Analyse du corpus URBACT</a:t>
            </a:r>
            <a:endParaRPr lang="fr-FR" dirty="0"/>
          </a:p>
        </p:txBody>
      </p:sp>
      <p:sp>
        <p:nvSpPr>
          <p:cNvPr id="3" name="Espace réservé du contenu 2"/>
          <p:cNvSpPr>
            <a:spLocks noGrp="1"/>
          </p:cNvSpPr>
          <p:nvPr>
            <p:ph idx="1"/>
          </p:nvPr>
        </p:nvSpPr>
        <p:spPr>
          <a:xfrm>
            <a:off x="838200" y="1093863"/>
            <a:ext cx="10365259" cy="5199846"/>
          </a:xfrm>
        </p:spPr>
        <p:txBody>
          <a:bodyPr>
            <a:normAutofit/>
          </a:bodyPr>
          <a:lstStyle/>
          <a:p>
            <a:endParaRPr lang="fr-FR" sz="2900" dirty="0" smtClean="0">
              <a:latin typeface="Browallia New" panose="020B0604020202020204" pitchFamily="34" charset="-34"/>
              <a:cs typeface="Browallia New" panose="020B0604020202020204" pitchFamily="34" charset="-34"/>
            </a:endParaRPr>
          </a:p>
          <a:p>
            <a:pPr>
              <a:lnSpc>
                <a:spcPct val="120000"/>
              </a:lnSpc>
            </a:pPr>
            <a:r>
              <a:rPr lang="fr-FR" sz="2200" dirty="0" smtClean="0">
                <a:cs typeface="Browallia New" panose="020B0604020202020204" pitchFamily="34" charset="-34"/>
              </a:rPr>
              <a:t>87 documents textuels : composés à partir des rapports (finaux ou initiaux) des projets. </a:t>
            </a:r>
          </a:p>
          <a:p>
            <a:pPr>
              <a:lnSpc>
                <a:spcPct val="120000"/>
              </a:lnSpc>
            </a:pPr>
            <a:r>
              <a:rPr lang="fr-FR" sz="2200" dirty="0" smtClean="0">
                <a:cs typeface="Browallia New" panose="020B0604020202020204" pitchFamily="34" charset="-34"/>
              </a:rPr>
              <a:t>Travail « manuel » d’uniformisation : gestion de la taille différenciée des documents sources / sélection des parties signifiantes (introductions, problématiques, synthèse ou conclusion)</a:t>
            </a:r>
          </a:p>
          <a:p>
            <a:pPr>
              <a:lnSpc>
                <a:spcPct val="120000"/>
              </a:lnSpc>
            </a:pPr>
            <a:r>
              <a:rPr lang="fr-FR" sz="2200" dirty="0" smtClean="0">
                <a:cs typeface="Browallia New" panose="020B0604020202020204" pitchFamily="34" charset="-34"/>
              </a:rPr>
              <a:t>Utilisation des méthodes de la statistique textuelle : différencier et catégoriser des documents de littérature grise (proximité de vocabulaire, surutilisation de mots clés)</a:t>
            </a:r>
            <a:endParaRPr lang="fr-FR" sz="2200" dirty="0">
              <a:cs typeface="Browallia New" panose="020B0604020202020204" pitchFamily="34" charset="-34"/>
            </a:endParaRPr>
          </a:p>
          <a:p>
            <a:pPr>
              <a:lnSpc>
                <a:spcPct val="120000"/>
              </a:lnSpc>
            </a:pPr>
            <a:endParaRPr lang="fr-FR" sz="2200" dirty="0" smtClean="0">
              <a:latin typeface="Browallia New" panose="020B0604020202020204" pitchFamily="34" charset="-34"/>
              <a:cs typeface="Browallia New" panose="020B0604020202020204" pitchFamily="34" charset="-34"/>
            </a:endParaRPr>
          </a:p>
          <a:p>
            <a:endParaRPr lang="fr-FR" sz="3700" dirty="0"/>
          </a:p>
        </p:txBody>
      </p:sp>
      <p:sp>
        <p:nvSpPr>
          <p:cNvPr id="5" name="Espace réservé du numéro de diapositive 4"/>
          <p:cNvSpPr>
            <a:spLocks noGrp="1"/>
          </p:cNvSpPr>
          <p:nvPr>
            <p:ph type="sldNum" sz="quarter" idx="12"/>
          </p:nvPr>
        </p:nvSpPr>
        <p:spPr/>
        <p:txBody>
          <a:bodyPr/>
          <a:lstStyle/>
          <a:p>
            <a:pPr rtl="0"/>
            <a:fld id="{B13333A4-2EF1-4B79-B68C-AB20E66B4822}" type="slidenum">
              <a:rPr lang="fr-FR" smtClean="0"/>
              <a:t>38</a:t>
            </a:fld>
            <a:endParaRPr lang="fr-FR" dirty="0"/>
          </a:p>
        </p:txBody>
      </p:sp>
      <p:sp>
        <p:nvSpPr>
          <p:cNvPr id="6" name="Espace réservé du pied de page 5"/>
          <p:cNvSpPr>
            <a:spLocks noGrp="1"/>
          </p:cNvSpPr>
          <p:nvPr>
            <p:ph type="ftr" sz="quarter" idx="11"/>
          </p:nvPr>
        </p:nvSpPr>
        <p:spPr/>
        <p:txBody>
          <a:bodyPr/>
          <a:lstStyle/>
          <a:p>
            <a:r>
              <a:rPr lang="fr-FR" dirty="0"/>
              <a:t>Problème </a:t>
            </a:r>
            <a:r>
              <a:rPr lang="fr-FR" dirty="0" smtClean="0"/>
              <a:t>3: </a:t>
            </a:r>
            <a:r>
              <a:rPr lang="fr-FR" dirty="0"/>
              <a:t>comment approcher la notion de </a:t>
            </a:r>
            <a:r>
              <a:rPr lang="fr-FR" i="1" dirty="0"/>
              <a:t>modèle urbain </a:t>
            </a:r>
            <a:r>
              <a:rPr lang="fr-FR" dirty="0" smtClean="0"/>
              <a:t>?</a:t>
            </a:r>
            <a:endParaRPr lang="fr-FR" dirty="0"/>
          </a:p>
        </p:txBody>
      </p:sp>
    </p:spTree>
    <p:extLst>
      <p:ext uri="{BB962C8B-B14F-4D97-AF65-F5344CB8AC3E}">
        <p14:creationId xmlns:p14="http://schemas.microsoft.com/office/powerpoint/2010/main" val="287544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94003"/>
            <a:ext cx="10515600" cy="760663"/>
          </a:xfrm>
        </p:spPr>
        <p:txBody>
          <a:bodyPr/>
          <a:lstStyle/>
          <a:p>
            <a:r>
              <a:rPr lang="fr-FR" sz="3600" dirty="0" smtClean="0"/>
              <a:t>Analyse du corpus URBACT</a:t>
            </a:r>
            <a:endParaRPr lang="fr-FR" dirty="0"/>
          </a:p>
        </p:txBody>
      </p:sp>
      <p:sp>
        <p:nvSpPr>
          <p:cNvPr id="5" name="Espace réservé du numéro de diapositive 4"/>
          <p:cNvSpPr>
            <a:spLocks noGrp="1"/>
          </p:cNvSpPr>
          <p:nvPr>
            <p:ph type="sldNum" sz="quarter" idx="12"/>
          </p:nvPr>
        </p:nvSpPr>
        <p:spPr/>
        <p:txBody>
          <a:bodyPr/>
          <a:lstStyle/>
          <a:p>
            <a:pPr rtl="0"/>
            <a:fld id="{B13333A4-2EF1-4B79-B68C-AB20E66B4822}" type="slidenum">
              <a:rPr lang="fr-FR" smtClean="0"/>
              <a:t>39</a:t>
            </a:fld>
            <a:endParaRPr lang="fr-FR"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57" y="952022"/>
            <a:ext cx="7044186" cy="5500336"/>
          </a:xfrm>
          <a:prstGeom prst="rect">
            <a:avLst/>
          </a:prstGeom>
        </p:spPr>
      </p:pic>
      <p:sp>
        <p:nvSpPr>
          <p:cNvPr id="8" name="ZoneTexte 7"/>
          <p:cNvSpPr txBox="1"/>
          <p:nvPr/>
        </p:nvSpPr>
        <p:spPr>
          <a:xfrm>
            <a:off x="7577958" y="2446273"/>
            <a:ext cx="4326826" cy="2031325"/>
          </a:xfrm>
          <a:prstGeom prst="rect">
            <a:avLst/>
          </a:prstGeom>
          <a:noFill/>
        </p:spPr>
        <p:txBody>
          <a:bodyPr wrap="none" rtlCol="0">
            <a:spAutoFit/>
          </a:bodyPr>
          <a:lstStyle/>
          <a:p>
            <a:r>
              <a:rPr lang="fr-FR" dirty="0" smtClean="0"/>
              <a:t>Taille du corpus:</a:t>
            </a:r>
          </a:p>
          <a:p>
            <a:endParaRPr lang="fr-FR" dirty="0" smtClean="0"/>
          </a:p>
          <a:p>
            <a:pPr marL="285750" indent="-285750">
              <a:buFont typeface="Arial" panose="020B0604020202020204" pitchFamily="34" charset="0"/>
              <a:buChar char="•"/>
            </a:pPr>
            <a:r>
              <a:rPr lang="fr-FR" dirty="0" smtClean="0"/>
              <a:t>87 documents</a:t>
            </a:r>
          </a:p>
          <a:p>
            <a:pPr marL="285750" indent="-285750">
              <a:buFont typeface="Arial" panose="020B0604020202020204" pitchFamily="34" charset="0"/>
              <a:buChar char="•"/>
            </a:pPr>
            <a:r>
              <a:rPr lang="fr-FR" dirty="0" smtClean="0"/>
              <a:t>Moyenne : 4335 mots par document</a:t>
            </a:r>
          </a:p>
          <a:p>
            <a:pPr marL="285750" indent="-285750">
              <a:buFont typeface="Arial" panose="020B0604020202020204" pitchFamily="34" charset="0"/>
              <a:buChar char="•"/>
            </a:pPr>
            <a:r>
              <a:rPr lang="fr-FR" dirty="0" smtClean="0"/>
              <a:t>Médiane : 4110 mots par documents</a:t>
            </a:r>
          </a:p>
          <a:p>
            <a:pPr marL="285750" indent="-285750">
              <a:buFont typeface="Arial" panose="020B0604020202020204" pitchFamily="34" charset="0"/>
              <a:buChar char="•"/>
            </a:pPr>
            <a:r>
              <a:rPr lang="fr-FR" dirty="0" smtClean="0"/>
              <a:t>Min : 1031 mots</a:t>
            </a:r>
          </a:p>
          <a:p>
            <a:pPr marL="285750" indent="-285750">
              <a:buFont typeface="Arial" panose="020B0604020202020204" pitchFamily="34" charset="0"/>
              <a:buChar char="•"/>
            </a:pPr>
            <a:r>
              <a:rPr lang="fr-FR" dirty="0" smtClean="0"/>
              <a:t>Max = 9310</a:t>
            </a:r>
            <a:endParaRPr lang="fr-FR" dirty="0"/>
          </a:p>
        </p:txBody>
      </p:sp>
      <p:sp>
        <p:nvSpPr>
          <p:cNvPr id="3" name="Espace réservé du pied de page 2"/>
          <p:cNvSpPr>
            <a:spLocks noGrp="1"/>
          </p:cNvSpPr>
          <p:nvPr>
            <p:ph type="ftr" sz="quarter" idx="11"/>
          </p:nvPr>
        </p:nvSpPr>
        <p:spPr/>
        <p:txBody>
          <a:bodyPr/>
          <a:lstStyle/>
          <a:p>
            <a:r>
              <a:rPr lang="fr-FR" dirty="0"/>
              <a:t>Problème 2: comment approcher la notion de </a:t>
            </a:r>
            <a:r>
              <a:rPr lang="fr-FR" i="1" dirty="0"/>
              <a:t>modèle urbain </a:t>
            </a:r>
            <a:r>
              <a:rPr lang="fr-FR" dirty="0" smtClean="0"/>
              <a:t>?</a:t>
            </a:r>
            <a:endParaRPr lang="fr-FR" dirty="0"/>
          </a:p>
        </p:txBody>
      </p:sp>
    </p:spTree>
    <p:extLst>
      <p:ext uri="{BB962C8B-B14F-4D97-AF65-F5344CB8AC3E}">
        <p14:creationId xmlns:p14="http://schemas.microsoft.com/office/powerpoint/2010/main" val="324970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6408" y="88805"/>
            <a:ext cx="10515600" cy="1145224"/>
          </a:xfrm>
        </p:spPr>
        <p:txBody>
          <a:bodyPr/>
          <a:lstStyle/>
          <a:p>
            <a:r>
              <a:rPr lang="fr-FR" dirty="0" smtClean="0"/>
              <a:t>Une foi renouvelée </a:t>
            </a:r>
            <a:br>
              <a:rPr lang="fr-FR" dirty="0" smtClean="0"/>
            </a:br>
            <a:r>
              <a:rPr lang="fr-FR" dirty="0" smtClean="0"/>
              <a:t>dans les politiques locales ?</a:t>
            </a:r>
            <a:endParaRPr lang="fr-FR" dirty="0"/>
          </a:p>
        </p:txBody>
      </p:sp>
      <p:pic>
        <p:nvPicPr>
          <p:cNvPr id="6" name="Espace réservé du contenu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57817" y="1379520"/>
            <a:ext cx="2139695" cy="3206331"/>
          </a:xfrm>
        </p:spPr>
      </p:pic>
      <p:sp>
        <p:nvSpPr>
          <p:cNvPr id="5" name="Espace réservé du numéro de diapositive 4"/>
          <p:cNvSpPr>
            <a:spLocks noGrp="1"/>
          </p:cNvSpPr>
          <p:nvPr>
            <p:ph type="sldNum" sz="quarter" idx="12"/>
          </p:nvPr>
        </p:nvSpPr>
        <p:spPr/>
        <p:txBody>
          <a:bodyPr/>
          <a:lstStyle/>
          <a:p>
            <a:pPr rtl="0"/>
            <a:fld id="{B13333A4-2EF1-4B79-B68C-AB20E66B4822}" type="slidenum">
              <a:rPr lang="fr-FR" smtClean="0"/>
              <a:t>4</a:t>
            </a:fld>
            <a:endParaRPr lang="fr-FR" dirty="0"/>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3591" y="70960"/>
            <a:ext cx="2302753" cy="3065875"/>
          </a:xfrm>
          <a:prstGeom prst="rect">
            <a:avLst/>
          </a:prstGeom>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9573" y="3318770"/>
            <a:ext cx="2257939" cy="3076442"/>
          </a:xfrm>
          <a:prstGeom prst="rect">
            <a:avLst/>
          </a:prstGeom>
        </p:spPr>
      </p:pic>
      <p:sp>
        <p:nvSpPr>
          <p:cNvPr id="9" name="ZoneTexte 8"/>
          <p:cNvSpPr txBox="1"/>
          <p:nvPr/>
        </p:nvSpPr>
        <p:spPr>
          <a:xfrm>
            <a:off x="539496" y="1920240"/>
            <a:ext cx="6108192" cy="4370427"/>
          </a:xfrm>
          <a:prstGeom prst="rect">
            <a:avLst/>
          </a:prstGeom>
          <a:noFill/>
        </p:spPr>
        <p:txBody>
          <a:bodyPr wrap="square" rtlCol="0">
            <a:spAutoFit/>
          </a:bodyPr>
          <a:lstStyle/>
          <a:p>
            <a:pPr marL="285750" indent="-285750">
              <a:buFont typeface="Arial" panose="020B0604020202020204" pitchFamily="34" charset="0"/>
              <a:buChar char="•"/>
            </a:pPr>
            <a:r>
              <a:rPr lang="fr-FR" sz="2000" dirty="0" smtClean="0"/>
              <a:t>Mise en récit de pratiques situées </a:t>
            </a:r>
            <a:br>
              <a:rPr lang="fr-FR" sz="2000" dirty="0" smtClean="0"/>
            </a:br>
            <a:r>
              <a:rPr lang="fr-FR" sz="2000" dirty="0" smtClean="0"/>
              <a:t>(par la presse, par les travaux de SHS)</a:t>
            </a:r>
          </a:p>
          <a:p>
            <a:endParaRPr lang="fr-FR" sz="2000" dirty="0"/>
          </a:p>
          <a:p>
            <a:pPr marL="285750" indent="-285750">
              <a:buFont typeface="Arial" panose="020B0604020202020204" pitchFamily="34" charset="0"/>
              <a:buChar char="•"/>
            </a:pPr>
            <a:r>
              <a:rPr lang="fr-FR" sz="2000" dirty="0"/>
              <a:t>L</a:t>
            </a:r>
            <a:r>
              <a:rPr lang="fr-FR" sz="2000" dirty="0" smtClean="0"/>
              <a:t>e support d’utopies politiques</a:t>
            </a:r>
          </a:p>
          <a:p>
            <a:pPr marL="285750" indent="-285750">
              <a:buFont typeface="Arial" panose="020B0604020202020204" pitchFamily="34" charset="0"/>
              <a:buChar char="•"/>
            </a:pPr>
            <a:endParaRPr lang="fr-FR" sz="2000" dirty="0"/>
          </a:p>
          <a:p>
            <a:pPr marL="742950" lvl="1" indent="-285750">
              <a:buFont typeface="Wingdings" panose="05000000000000000000" pitchFamily="2" charset="2"/>
              <a:buChar char="Ø"/>
            </a:pPr>
            <a:r>
              <a:rPr lang="fr-FR" sz="2000" dirty="0"/>
              <a:t>L</a:t>
            </a:r>
            <a:r>
              <a:rPr lang="fr-FR" sz="2000" dirty="0" smtClean="0"/>
              <a:t>a « ville », en tant qu’acteur collectif </a:t>
            </a:r>
            <a:br>
              <a:rPr lang="fr-FR" sz="2000" dirty="0" smtClean="0"/>
            </a:br>
            <a:r>
              <a:rPr lang="fr-FR" sz="2000" dirty="0" smtClean="0"/>
              <a:t>incarné dans la figure du maire, </a:t>
            </a:r>
            <a:br>
              <a:rPr lang="fr-FR" sz="2000" dirty="0" smtClean="0"/>
            </a:br>
            <a:r>
              <a:rPr lang="fr-FR" sz="2000" dirty="0" smtClean="0"/>
              <a:t>se voit attribuer un rôle de premier plan</a:t>
            </a:r>
          </a:p>
          <a:p>
            <a:pPr lvl="1"/>
            <a:endParaRPr lang="fr-FR" sz="2000" dirty="0" smtClean="0"/>
          </a:p>
          <a:p>
            <a:pPr marL="342900" indent="-342900">
              <a:buFont typeface="Arial" panose="020B0604020202020204" pitchFamily="34" charset="0"/>
              <a:buChar char="•"/>
            </a:pPr>
            <a:r>
              <a:rPr lang="fr-FR" sz="2000" dirty="0" smtClean="0"/>
              <a:t>Une « horizontalité » idéalisée </a:t>
            </a:r>
          </a:p>
          <a:p>
            <a:pPr marL="285750" indent="-285750">
              <a:buFont typeface="Arial" panose="020B0604020202020204" pitchFamily="34" charset="0"/>
              <a:buChar char="•"/>
            </a:pPr>
            <a:endParaRPr lang="fr-FR" sz="2000" dirty="0"/>
          </a:p>
          <a:p>
            <a:pPr marL="285750" indent="-285750">
              <a:buFont typeface="Arial" panose="020B0604020202020204" pitchFamily="34" charset="0"/>
              <a:buChar char="•"/>
            </a:pPr>
            <a:r>
              <a:rPr lang="fr-FR" dirty="0"/>
              <a:t>Une expertise dans un contexte de compétition interurbaine accrue</a:t>
            </a:r>
          </a:p>
          <a:p>
            <a:pPr marL="285750" indent="-285750">
              <a:buFont typeface="Arial" panose="020B0604020202020204" pitchFamily="34" charset="0"/>
              <a:buChar char="•"/>
            </a:pPr>
            <a:endParaRPr lang="fr-FR" dirty="0"/>
          </a:p>
        </p:txBody>
      </p:sp>
      <p:sp>
        <p:nvSpPr>
          <p:cNvPr id="3" name="Espace réservé du pied de page 2"/>
          <p:cNvSpPr>
            <a:spLocks noGrp="1"/>
          </p:cNvSpPr>
          <p:nvPr>
            <p:ph type="ftr" sz="quarter" idx="11"/>
          </p:nvPr>
        </p:nvSpPr>
        <p:spPr/>
        <p:txBody>
          <a:bodyPr/>
          <a:lstStyle/>
          <a:p>
            <a:r>
              <a:rPr lang="fr-FR" dirty="0"/>
              <a:t>Une foi renouvelée </a:t>
            </a:r>
            <a:r>
              <a:rPr lang="fr-FR" dirty="0" smtClean="0"/>
              <a:t>dans </a:t>
            </a:r>
            <a:r>
              <a:rPr lang="fr-FR" dirty="0"/>
              <a:t>les politiques locales ?</a:t>
            </a:r>
          </a:p>
        </p:txBody>
      </p:sp>
    </p:spTree>
    <p:extLst>
      <p:ext uri="{BB962C8B-B14F-4D97-AF65-F5344CB8AC3E}">
        <p14:creationId xmlns:p14="http://schemas.microsoft.com/office/powerpoint/2010/main" val="242198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94003"/>
            <a:ext cx="10515600" cy="760663"/>
          </a:xfrm>
        </p:spPr>
        <p:txBody>
          <a:bodyPr/>
          <a:lstStyle/>
          <a:p>
            <a:r>
              <a:rPr lang="fr-FR" sz="3600" dirty="0" smtClean="0"/>
              <a:t>Traitement du corpus</a:t>
            </a:r>
            <a:endParaRPr lang="fr-FR" dirty="0"/>
          </a:p>
        </p:txBody>
      </p:sp>
      <p:sp>
        <p:nvSpPr>
          <p:cNvPr id="5" name="Espace réservé du numéro de diapositive 4"/>
          <p:cNvSpPr>
            <a:spLocks noGrp="1"/>
          </p:cNvSpPr>
          <p:nvPr>
            <p:ph type="sldNum" sz="quarter" idx="12"/>
          </p:nvPr>
        </p:nvSpPr>
        <p:spPr/>
        <p:txBody>
          <a:bodyPr/>
          <a:lstStyle/>
          <a:p>
            <a:pPr rtl="0"/>
            <a:fld id="{B13333A4-2EF1-4B79-B68C-AB20E66B4822}" type="slidenum">
              <a:rPr lang="fr-FR" smtClean="0"/>
              <a:t>40</a:t>
            </a:fld>
            <a:endParaRPr lang="fr-FR" dirty="0"/>
          </a:p>
        </p:txBody>
      </p:sp>
      <p:sp>
        <p:nvSpPr>
          <p:cNvPr id="3" name="ZoneTexte 2"/>
          <p:cNvSpPr txBox="1"/>
          <p:nvPr/>
        </p:nvSpPr>
        <p:spPr>
          <a:xfrm>
            <a:off x="220717" y="1334814"/>
            <a:ext cx="4761186" cy="3416320"/>
          </a:xfrm>
          <a:prstGeom prst="rect">
            <a:avLst/>
          </a:prstGeom>
          <a:noFill/>
        </p:spPr>
        <p:txBody>
          <a:bodyPr wrap="square" rtlCol="0">
            <a:spAutoFit/>
          </a:bodyPr>
          <a:lstStyle/>
          <a:p>
            <a:pPr marL="285750" indent="-285750">
              <a:buFont typeface="Arial" panose="020B0604020202020204" pitchFamily="34" charset="0"/>
              <a:buChar char="•"/>
            </a:pPr>
            <a:r>
              <a:rPr lang="fr-FR" dirty="0" smtClean="0"/>
              <a:t>Procédure de POS-</a:t>
            </a:r>
            <a:r>
              <a:rPr lang="fr-FR" dirty="0" err="1" smtClean="0"/>
              <a:t>tagging</a:t>
            </a:r>
            <a:r>
              <a:rPr lang="fr-FR" dirty="0" smtClean="0"/>
              <a:t> (Part-Of-Speech) sur les textes du corpus : </a:t>
            </a:r>
          </a:p>
          <a:p>
            <a:pPr marL="285750" indent="-285750">
              <a:buFont typeface="Arial" panose="020B0604020202020204" pitchFamily="34" charset="0"/>
              <a:buChar char="•"/>
            </a:pPr>
            <a:endParaRPr lang="fr-FR" dirty="0" smtClean="0"/>
          </a:p>
          <a:p>
            <a:pPr marL="742950" lvl="1" indent="-285750">
              <a:buFont typeface="Arial" panose="020B0604020202020204" pitchFamily="34" charset="0"/>
              <a:buChar char="•"/>
            </a:pPr>
            <a:r>
              <a:rPr lang="fr-FR" dirty="0" smtClean="0"/>
              <a:t>« </a:t>
            </a:r>
            <a:r>
              <a:rPr lang="fr-FR" dirty="0" err="1" smtClean="0"/>
              <a:t>Tokenisation</a:t>
            </a:r>
            <a:r>
              <a:rPr lang="fr-FR" dirty="0" smtClean="0"/>
              <a:t> » (identification des unités lexicales)</a:t>
            </a:r>
          </a:p>
          <a:p>
            <a:pPr marL="742950" lvl="1" indent="-285750">
              <a:buFont typeface="Arial" panose="020B0604020202020204" pitchFamily="34" charset="0"/>
              <a:buChar char="•"/>
            </a:pPr>
            <a:endParaRPr lang="fr-FR" dirty="0" smtClean="0"/>
          </a:p>
          <a:p>
            <a:pPr marL="742950" lvl="1" indent="-285750">
              <a:buFont typeface="Arial" panose="020B0604020202020204" pitchFamily="34" charset="0"/>
              <a:buChar char="•"/>
            </a:pPr>
            <a:r>
              <a:rPr lang="fr-FR" dirty="0" smtClean="0"/>
              <a:t>Lemmatisation (identification des </a:t>
            </a:r>
            <a:r>
              <a:rPr lang="fr-FR" dirty="0" err="1" smtClean="0"/>
              <a:t>tokens</a:t>
            </a:r>
            <a:r>
              <a:rPr lang="fr-FR" dirty="0" smtClean="0"/>
              <a:t> de même famille : racine commune) </a:t>
            </a:r>
          </a:p>
          <a:p>
            <a:pPr marL="742950" lvl="1" indent="-285750">
              <a:buFont typeface="Arial" panose="020B0604020202020204" pitchFamily="34" charset="0"/>
              <a:buChar char="•"/>
            </a:pPr>
            <a:endParaRPr lang="fr-FR" dirty="0" smtClean="0"/>
          </a:p>
          <a:p>
            <a:pPr marL="742950" lvl="1" indent="-285750">
              <a:buFont typeface="Arial" panose="020B0604020202020204" pitchFamily="34" charset="0"/>
              <a:buChar char="•"/>
            </a:pPr>
            <a:r>
              <a:rPr lang="fr-FR" dirty="0"/>
              <a:t>A</a:t>
            </a:r>
            <a:r>
              <a:rPr lang="fr-FR" dirty="0" smtClean="0"/>
              <a:t>ttribution de la fonction grammaticale de chaque </a:t>
            </a:r>
            <a:r>
              <a:rPr lang="fr-FR" dirty="0" err="1" smtClean="0"/>
              <a:t>token</a:t>
            </a:r>
            <a:endParaRPr lang="fr-FR"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863" y="788164"/>
            <a:ext cx="7282698" cy="5695049"/>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2863" y="806550"/>
            <a:ext cx="7259186" cy="5676663"/>
          </a:xfrm>
          <a:prstGeom prst="rect">
            <a:avLst/>
          </a:prstGeom>
        </p:spPr>
      </p:pic>
      <p:sp>
        <p:nvSpPr>
          <p:cNvPr id="6" name="Espace réservé du pied de page 5"/>
          <p:cNvSpPr>
            <a:spLocks noGrp="1"/>
          </p:cNvSpPr>
          <p:nvPr>
            <p:ph type="ftr" sz="quarter" idx="11"/>
          </p:nvPr>
        </p:nvSpPr>
        <p:spPr/>
        <p:txBody>
          <a:bodyPr/>
          <a:lstStyle/>
          <a:p>
            <a:r>
              <a:rPr lang="fr-FR" dirty="0"/>
              <a:t>Problème </a:t>
            </a:r>
            <a:r>
              <a:rPr lang="fr-FR" dirty="0" smtClean="0"/>
              <a:t>3: </a:t>
            </a:r>
            <a:r>
              <a:rPr lang="fr-FR" dirty="0"/>
              <a:t>comment approcher la notion de </a:t>
            </a:r>
            <a:r>
              <a:rPr lang="fr-FR" i="1" dirty="0"/>
              <a:t>modèle urbain </a:t>
            </a:r>
            <a:r>
              <a:rPr lang="fr-FR" dirty="0" smtClean="0"/>
              <a:t>?</a:t>
            </a:r>
            <a:endParaRPr lang="fr-FR" dirty="0"/>
          </a:p>
        </p:txBody>
      </p:sp>
    </p:spTree>
    <p:extLst>
      <p:ext uri="{BB962C8B-B14F-4D97-AF65-F5344CB8AC3E}">
        <p14:creationId xmlns:p14="http://schemas.microsoft.com/office/powerpoint/2010/main" val="86407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7536" y="-79733"/>
            <a:ext cx="10515600" cy="760663"/>
          </a:xfrm>
        </p:spPr>
        <p:txBody>
          <a:bodyPr/>
          <a:lstStyle/>
          <a:p>
            <a:r>
              <a:rPr lang="fr-FR" sz="3600" dirty="0" smtClean="0"/>
              <a:t>Des mots-clés stéréotypés</a:t>
            </a:r>
            <a:endParaRPr lang="fr-FR" dirty="0"/>
          </a:p>
        </p:txBody>
      </p:sp>
      <p:sp>
        <p:nvSpPr>
          <p:cNvPr id="5" name="Espace réservé du numéro de diapositive 4"/>
          <p:cNvSpPr>
            <a:spLocks noGrp="1"/>
          </p:cNvSpPr>
          <p:nvPr>
            <p:ph type="sldNum" sz="quarter" idx="12"/>
          </p:nvPr>
        </p:nvSpPr>
        <p:spPr/>
        <p:txBody>
          <a:bodyPr/>
          <a:lstStyle/>
          <a:p>
            <a:pPr rtl="0"/>
            <a:fld id="{B13333A4-2EF1-4B79-B68C-AB20E66B4822}" type="slidenum">
              <a:rPr lang="fr-FR" smtClean="0"/>
              <a:t>41</a:t>
            </a:fld>
            <a:endParaRPr lang="fr-FR"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0571" y="854666"/>
            <a:ext cx="7254802" cy="5667280"/>
          </a:xfrm>
          <a:prstGeom prst="rect">
            <a:avLst/>
          </a:prstGeom>
        </p:spPr>
      </p:pic>
      <p:sp>
        <p:nvSpPr>
          <p:cNvPr id="4" name="Ellipse 3"/>
          <p:cNvSpPr/>
          <p:nvPr/>
        </p:nvSpPr>
        <p:spPr>
          <a:xfrm>
            <a:off x="2978772" y="2592273"/>
            <a:ext cx="650449" cy="188536"/>
          </a:xfrm>
          <a:prstGeom prst="ellipse">
            <a:avLst/>
          </a:prstGeom>
          <a:noFill/>
          <a:ln w="19050"/>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9" name="Ellipse 8"/>
          <p:cNvSpPr/>
          <p:nvPr/>
        </p:nvSpPr>
        <p:spPr>
          <a:xfrm>
            <a:off x="2959721" y="4706823"/>
            <a:ext cx="650449" cy="188536"/>
          </a:xfrm>
          <a:prstGeom prst="ellipse">
            <a:avLst/>
          </a:prstGeom>
          <a:noFill/>
          <a:ln w="19050"/>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0571" y="826897"/>
            <a:ext cx="7254802" cy="5667280"/>
          </a:xfrm>
          <a:prstGeom prst="rect">
            <a:avLst/>
          </a:prstGeom>
        </p:spPr>
      </p:pic>
      <p:sp>
        <p:nvSpPr>
          <p:cNvPr id="3" name="Espace réservé du pied de page 2"/>
          <p:cNvSpPr>
            <a:spLocks noGrp="1"/>
          </p:cNvSpPr>
          <p:nvPr>
            <p:ph type="ftr" sz="quarter" idx="11"/>
          </p:nvPr>
        </p:nvSpPr>
        <p:spPr/>
        <p:txBody>
          <a:bodyPr/>
          <a:lstStyle/>
          <a:p>
            <a:r>
              <a:rPr lang="fr-FR" dirty="0"/>
              <a:t>Problème </a:t>
            </a:r>
            <a:r>
              <a:rPr lang="fr-FR" dirty="0" smtClean="0"/>
              <a:t>3: </a:t>
            </a:r>
            <a:r>
              <a:rPr lang="fr-FR" dirty="0"/>
              <a:t>comment approcher la notion de </a:t>
            </a:r>
            <a:r>
              <a:rPr lang="fr-FR" i="1" dirty="0"/>
              <a:t>modèle urbain </a:t>
            </a:r>
            <a:r>
              <a:rPr lang="fr-FR" dirty="0" smtClean="0"/>
              <a:t>?</a:t>
            </a:r>
            <a:endParaRPr lang="fr-FR" dirty="0"/>
          </a:p>
        </p:txBody>
      </p:sp>
      <p:sp>
        <p:nvSpPr>
          <p:cNvPr id="10" name="Ellipse 9"/>
          <p:cNvSpPr/>
          <p:nvPr/>
        </p:nvSpPr>
        <p:spPr>
          <a:xfrm>
            <a:off x="2739272" y="5116398"/>
            <a:ext cx="975674" cy="217602"/>
          </a:xfrm>
          <a:prstGeom prst="ellipse">
            <a:avLst/>
          </a:prstGeom>
          <a:noFill/>
          <a:ln w="19050"/>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11" name="Ellipse 10"/>
          <p:cNvSpPr/>
          <p:nvPr/>
        </p:nvSpPr>
        <p:spPr>
          <a:xfrm>
            <a:off x="2867024" y="1505868"/>
            <a:ext cx="743145" cy="199108"/>
          </a:xfrm>
          <a:prstGeom prst="ellipse">
            <a:avLst/>
          </a:prstGeom>
          <a:noFill/>
          <a:ln w="19050"/>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116879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2323" y="197738"/>
            <a:ext cx="2648453" cy="1227650"/>
          </a:xfrm>
        </p:spPr>
        <p:txBody>
          <a:bodyPr>
            <a:normAutofit/>
          </a:bodyPr>
          <a:lstStyle/>
          <a:p>
            <a:r>
              <a:rPr lang="fr-FR" sz="3600" dirty="0" err="1" smtClean="0"/>
              <a:t>Topics</a:t>
            </a:r>
            <a:r>
              <a:rPr lang="fr-FR" sz="3600" dirty="0" smtClean="0"/>
              <a:t> </a:t>
            </a:r>
            <a:r>
              <a:rPr lang="fr-FR" sz="3600" dirty="0" err="1" smtClean="0"/>
              <a:t>Modelling</a:t>
            </a:r>
            <a:endParaRPr lang="fr-FR" dirty="0"/>
          </a:p>
        </p:txBody>
      </p:sp>
      <p:sp>
        <p:nvSpPr>
          <p:cNvPr id="5" name="Espace réservé du numéro de diapositive 4"/>
          <p:cNvSpPr>
            <a:spLocks noGrp="1"/>
          </p:cNvSpPr>
          <p:nvPr>
            <p:ph type="sldNum" sz="quarter" idx="12"/>
          </p:nvPr>
        </p:nvSpPr>
        <p:spPr/>
        <p:txBody>
          <a:bodyPr/>
          <a:lstStyle/>
          <a:p>
            <a:pPr rtl="0"/>
            <a:fld id="{B13333A4-2EF1-4B79-B68C-AB20E66B4822}" type="slidenum">
              <a:rPr lang="fr-FR" smtClean="0"/>
              <a:t>42</a:t>
            </a:fld>
            <a:endParaRPr lang="fr-FR"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0950" y="0"/>
            <a:ext cx="8781050" cy="6858000"/>
          </a:xfrm>
          <a:prstGeom prst="rect">
            <a:avLst/>
          </a:prstGeom>
        </p:spPr>
      </p:pic>
      <p:sp>
        <p:nvSpPr>
          <p:cNvPr id="4" name="Rectangle 3"/>
          <p:cNvSpPr/>
          <p:nvPr/>
        </p:nvSpPr>
        <p:spPr>
          <a:xfrm>
            <a:off x="9482328" y="2706624"/>
            <a:ext cx="1444752" cy="1314450"/>
          </a:xfrm>
          <a:prstGeom prst="rect">
            <a:avLst/>
          </a:prstGeom>
          <a:noFill/>
          <a:ln w="25400"/>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6" name="Rectangle 5"/>
          <p:cNvSpPr/>
          <p:nvPr/>
        </p:nvSpPr>
        <p:spPr>
          <a:xfrm>
            <a:off x="9482328" y="70104"/>
            <a:ext cx="1444752" cy="1278312"/>
          </a:xfrm>
          <a:prstGeom prst="rect">
            <a:avLst/>
          </a:prstGeom>
          <a:noFill/>
          <a:ln w="25400"/>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7" name="Rectangle 6"/>
          <p:cNvSpPr/>
          <p:nvPr/>
        </p:nvSpPr>
        <p:spPr>
          <a:xfrm>
            <a:off x="3563112" y="5379282"/>
            <a:ext cx="1740408" cy="1295837"/>
          </a:xfrm>
          <a:prstGeom prst="rect">
            <a:avLst/>
          </a:prstGeom>
          <a:noFill/>
          <a:ln w="25400"/>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8" name="Rectangle 7"/>
          <p:cNvSpPr/>
          <p:nvPr/>
        </p:nvSpPr>
        <p:spPr>
          <a:xfrm>
            <a:off x="8037576" y="4021074"/>
            <a:ext cx="1444752" cy="1358208"/>
          </a:xfrm>
          <a:prstGeom prst="rect">
            <a:avLst/>
          </a:prstGeom>
          <a:noFill/>
          <a:ln w="25400"/>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sp>
        <p:nvSpPr>
          <p:cNvPr id="9" name="ZoneTexte 8"/>
          <p:cNvSpPr txBox="1"/>
          <p:nvPr/>
        </p:nvSpPr>
        <p:spPr>
          <a:xfrm>
            <a:off x="257371" y="3090672"/>
            <a:ext cx="1888659" cy="1477328"/>
          </a:xfrm>
          <a:prstGeom prst="rect">
            <a:avLst/>
          </a:prstGeom>
          <a:noFill/>
        </p:spPr>
        <p:txBody>
          <a:bodyPr wrap="none" rtlCol="0">
            <a:spAutoFit/>
          </a:bodyPr>
          <a:lstStyle/>
          <a:p>
            <a:r>
              <a:rPr lang="fr-FR" dirty="0" smtClean="0"/>
              <a:t>LDA</a:t>
            </a:r>
          </a:p>
          <a:p>
            <a:r>
              <a:rPr lang="fr-FR" dirty="0" err="1" smtClean="0"/>
              <a:t>Topic</a:t>
            </a:r>
            <a:r>
              <a:rPr lang="fr-FR" dirty="0" smtClean="0"/>
              <a:t> </a:t>
            </a:r>
            <a:r>
              <a:rPr lang="fr-FR" dirty="0" err="1" smtClean="0"/>
              <a:t>Modelling</a:t>
            </a:r>
            <a:endParaRPr lang="fr-FR" dirty="0" smtClean="0"/>
          </a:p>
          <a:p>
            <a:endParaRPr lang="fr-FR" dirty="0"/>
          </a:p>
          <a:p>
            <a:r>
              <a:rPr lang="fr-FR" dirty="0" smtClean="0"/>
              <a:t>K= 26</a:t>
            </a:r>
          </a:p>
          <a:p>
            <a:endParaRPr lang="fr-FR" dirty="0"/>
          </a:p>
        </p:txBody>
      </p:sp>
    </p:spTree>
    <p:extLst>
      <p:ext uri="{BB962C8B-B14F-4D97-AF65-F5344CB8AC3E}">
        <p14:creationId xmlns:p14="http://schemas.microsoft.com/office/powerpoint/2010/main" val="408679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2323" y="197738"/>
            <a:ext cx="2648453" cy="1227650"/>
          </a:xfrm>
        </p:spPr>
        <p:txBody>
          <a:bodyPr>
            <a:normAutofit/>
          </a:bodyPr>
          <a:lstStyle/>
          <a:p>
            <a:r>
              <a:rPr lang="fr-FR" sz="3600" dirty="0" err="1" smtClean="0"/>
              <a:t>Topics</a:t>
            </a:r>
            <a:r>
              <a:rPr lang="fr-FR" sz="3600" dirty="0" smtClean="0"/>
              <a:t> </a:t>
            </a:r>
            <a:r>
              <a:rPr lang="fr-FR" sz="3600" dirty="0" err="1" smtClean="0"/>
              <a:t>Modelling</a:t>
            </a:r>
            <a:endParaRPr lang="fr-FR" dirty="0"/>
          </a:p>
        </p:txBody>
      </p:sp>
      <p:sp>
        <p:nvSpPr>
          <p:cNvPr id="5" name="Espace réservé du numéro de diapositive 4"/>
          <p:cNvSpPr>
            <a:spLocks noGrp="1"/>
          </p:cNvSpPr>
          <p:nvPr>
            <p:ph type="sldNum" sz="quarter" idx="12"/>
          </p:nvPr>
        </p:nvSpPr>
        <p:spPr/>
        <p:txBody>
          <a:bodyPr/>
          <a:lstStyle/>
          <a:p>
            <a:pPr rtl="0"/>
            <a:fld id="{B13333A4-2EF1-4B79-B68C-AB20E66B4822}" type="slidenum">
              <a:rPr lang="fr-FR" smtClean="0"/>
              <a:t>43</a:t>
            </a:fld>
            <a:endParaRPr lang="fr-FR" dirty="0"/>
          </a:p>
        </p:txBody>
      </p:sp>
      <p:sp>
        <p:nvSpPr>
          <p:cNvPr id="3" name="Espace réservé du pied de page 2"/>
          <p:cNvSpPr>
            <a:spLocks noGrp="1"/>
          </p:cNvSpPr>
          <p:nvPr>
            <p:ph type="ftr" sz="quarter" idx="11"/>
          </p:nvPr>
        </p:nvSpPr>
        <p:spPr/>
        <p:txBody>
          <a:bodyPr/>
          <a:lstStyle/>
          <a:p>
            <a:r>
              <a:rPr lang="fr-FR" dirty="0"/>
              <a:t>Problème </a:t>
            </a:r>
            <a:r>
              <a:rPr lang="fr-FR" dirty="0" smtClean="0"/>
              <a:t>3: </a:t>
            </a:r>
            <a:r>
              <a:rPr lang="fr-FR" dirty="0"/>
              <a:t>comment approcher la notion de </a:t>
            </a:r>
            <a:r>
              <a:rPr lang="fr-FR" i="1" dirty="0"/>
              <a:t>modèle urbain </a:t>
            </a:r>
            <a:r>
              <a:rPr lang="fr-FR" dirty="0" smtClean="0"/>
              <a:t>?</a:t>
            </a:r>
            <a:endParaRPr lang="fr-FR" dirty="0"/>
          </a:p>
        </p:txBody>
      </p:sp>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8777" y="676656"/>
            <a:ext cx="8040680" cy="5689095"/>
          </a:xfrm>
          <a:prstGeom prst="rect">
            <a:avLst/>
          </a:prstGeom>
        </p:spPr>
      </p:pic>
      <p:sp>
        <p:nvSpPr>
          <p:cNvPr id="7" name="ZoneTexte 6"/>
          <p:cNvSpPr txBox="1"/>
          <p:nvPr/>
        </p:nvSpPr>
        <p:spPr>
          <a:xfrm>
            <a:off x="6259636" y="215342"/>
            <a:ext cx="2456122" cy="369332"/>
          </a:xfrm>
          <a:prstGeom prst="rect">
            <a:avLst/>
          </a:prstGeom>
          <a:noFill/>
        </p:spPr>
        <p:txBody>
          <a:bodyPr wrap="none" rtlCol="0">
            <a:spAutoFit/>
          </a:bodyPr>
          <a:lstStyle/>
          <a:p>
            <a:r>
              <a:rPr lang="fr-FR" dirty="0" err="1" smtClean="0"/>
              <a:t>Topics</a:t>
            </a:r>
            <a:r>
              <a:rPr lang="fr-FR" dirty="0" smtClean="0"/>
              <a:t> per document </a:t>
            </a:r>
            <a:endParaRPr lang="fr-FR" dirty="0"/>
          </a:p>
        </p:txBody>
      </p:sp>
    </p:spTree>
    <p:extLst>
      <p:ext uri="{BB962C8B-B14F-4D97-AF65-F5344CB8AC3E}">
        <p14:creationId xmlns:p14="http://schemas.microsoft.com/office/powerpoint/2010/main" val="388200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107576" y="-372937"/>
            <a:ext cx="3160059" cy="2431863"/>
          </a:xfrm>
        </p:spPr>
        <p:txBody>
          <a:bodyPr>
            <a:normAutofit/>
          </a:bodyPr>
          <a:lstStyle/>
          <a:p>
            <a:r>
              <a:rPr lang="fr-FR" dirty="0" smtClean="0"/>
              <a:t>Les mots-clés définis par l’institution</a:t>
            </a:r>
            <a:endParaRPr lang="fr-FR" dirty="0"/>
          </a:p>
        </p:txBody>
      </p:sp>
      <p:sp>
        <p:nvSpPr>
          <p:cNvPr id="5" name="Espace réservé du numéro de diapositive 4"/>
          <p:cNvSpPr>
            <a:spLocks noGrp="1"/>
          </p:cNvSpPr>
          <p:nvPr>
            <p:ph type="sldNum" sz="quarter" idx="12"/>
          </p:nvPr>
        </p:nvSpPr>
        <p:spPr/>
        <p:txBody>
          <a:bodyPr/>
          <a:lstStyle/>
          <a:p>
            <a:pPr rtl="0"/>
            <a:fld id="{B13333A4-2EF1-4B79-B68C-AB20E66B4822}" type="slidenum">
              <a:rPr lang="fr-FR" smtClean="0"/>
              <a:t>44</a:t>
            </a:fld>
            <a:endParaRPr lang="fr-FR" dirty="0"/>
          </a:p>
        </p:txBody>
      </p:sp>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1840" y="0"/>
            <a:ext cx="8490160" cy="6858000"/>
          </a:xfrm>
          <a:prstGeom prst="rect">
            <a:avLst/>
          </a:prstGeom>
        </p:spPr>
      </p:pic>
      <p:sp>
        <p:nvSpPr>
          <p:cNvPr id="3" name="Espace réservé du pied de page 2"/>
          <p:cNvSpPr>
            <a:spLocks noGrp="1"/>
          </p:cNvSpPr>
          <p:nvPr>
            <p:ph type="ftr" sz="quarter" idx="11"/>
          </p:nvPr>
        </p:nvSpPr>
        <p:spPr/>
        <p:txBody>
          <a:bodyPr/>
          <a:lstStyle/>
          <a:p>
            <a:pPr rtl="0"/>
            <a:endParaRPr lang="fr-FR" dirty="0"/>
          </a:p>
        </p:txBody>
      </p:sp>
      <p:sp>
        <p:nvSpPr>
          <p:cNvPr id="7" name="ZoneTexte 6"/>
          <p:cNvSpPr txBox="1"/>
          <p:nvPr/>
        </p:nvSpPr>
        <p:spPr>
          <a:xfrm>
            <a:off x="198260" y="3566160"/>
            <a:ext cx="3286477" cy="646331"/>
          </a:xfrm>
          <a:prstGeom prst="rect">
            <a:avLst/>
          </a:prstGeom>
          <a:noFill/>
        </p:spPr>
        <p:txBody>
          <a:bodyPr wrap="none" rtlCol="0">
            <a:spAutoFit/>
          </a:bodyPr>
          <a:lstStyle/>
          <a:p>
            <a:r>
              <a:rPr lang="fr-FR" dirty="0" smtClean="0"/>
              <a:t>Analyse des correspondances</a:t>
            </a:r>
            <a:br>
              <a:rPr lang="fr-FR" dirty="0" smtClean="0"/>
            </a:br>
            <a:r>
              <a:rPr lang="fr-FR" dirty="0" smtClean="0"/>
              <a:t>sur le tableau disjonctif</a:t>
            </a:r>
          </a:p>
        </p:txBody>
      </p:sp>
    </p:spTree>
    <p:extLst>
      <p:ext uri="{BB962C8B-B14F-4D97-AF65-F5344CB8AC3E}">
        <p14:creationId xmlns:p14="http://schemas.microsoft.com/office/powerpoint/2010/main" val="284973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5747" y="1102994"/>
            <a:ext cx="2648453" cy="1227650"/>
          </a:xfrm>
        </p:spPr>
        <p:txBody>
          <a:bodyPr>
            <a:normAutofit fontScale="90000"/>
          </a:bodyPr>
          <a:lstStyle/>
          <a:p>
            <a:r>
              <a:rPr lang="fr-FR" sz="3600" dirty="0" smtClean="0"/>
              <a:t>Croisement thèmes modélisés et mots-clés déclarés</a:t>
            </a:r>
            <a:endParaRPr lang="fr-FR" dirty="0"/>
          </a:p>
        </p:txBody>
      </p:sp>
      <p:sp>
        <p:nvSpPr>
          <p:cNvPr id="5" name="Espace réservé du numéro de diapositive 4"/>
          <p:cNvSpPr>
            <a:spLocks noGrp="1"/>
          </p:cNvSpPr>
          <p:nvPr>
            <p:ph type="sldNum" sz="quarter" idx="12"/>
          </p:nvPr>
        </p:nvSpPr>
        <p:spPr/>
        <p:txBody>
          <a:bodyPr/>
          <a:lstStyle/>
          <a:p>
            <a:pPr rtl="0"/>
            <a:fld id="{B13333A4-2EF1-4B79-B68C-AB20E66B4822}" type="slidenum">
              <a:rPr lang="fr-FR" smtClean="0"/>
              <a:t>45</a:t>
            </a:fld>
            <a:endParaRPr lang="fr-FR" dirty="0"/>
          </a:p>
        </p:txBody>
      </p:sp>
      <p:sp>
        <p:nvSpPr>
          <p:cNvPr id="6" name="Espace réservé du pied de page 5"/>
          <p:cNvSpPr>
            <a:spLocks noGrp="1"/>
          </p:cNvSpPr>
          <p:nvPr>
            <p:ph type="ftr" sz="quarter" idx="11"/>
          </p:nvPr>
        </p:nvSpPr>
        <p:spPr/>
        <p:txBody>
          <a:bodyPr/>
          <a:lstStyle/>
          <a:p>
            <a:pPr rtl="0"/>
            <a:endParaRPr lang="fr-FR" dirty="0"/>
          </a:p>
        </p:txBody>
      </p:sp>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1840" y="0"/>
            <a:ext cx="8490160" cy="6858000"/>
          </a:xfrm>
          <a:prstGeom prst="rect">
            <a:avLst/>
          </a:prstGeom>
        </p:spPr>
      </p:pic>
      <p:sp>
        <p:nvSpPr>
          <p:cNvPr id="7" name="ZoneTexte 6"/>
          <p:cNvSpPr txBox="1"/>
          <p:nvPr/>
        </p:nvSpPr>
        <p:spPr>
          <a:xfrm>
            <a:off x="198260" y="3566160"/>
            <a:ext cx="3286477" cy="646331"/>
          </a:xfrm>
          <a:prstGeom prst="rect">
            <a:avLst/>
          </a:prstGeom>
          <a:noFill/>
        </p:spPr>
        <p:txBody>
          <a:bodyPr wrap="none" rtlCol="0">
            <a:spAutoFit/>
          </a:bodyPr>
          <a:lstStyle/>
          <a:p>
            <a:r>
              <a:rPr lang="fr-FR" dirty="0" smtClean="0"/>
              <a:t>Analyse des correspondances</a:t>
            </a:r>
            <a:br>
              <a:rPr lang="fr-FR" dirty="0" smtClean="0"/>
            </a:br>
            <a:r>
              <a:rPr lang="fr-FR" dirty="0" smtClean="0"/>
              <a:t>sur le tableau disjonctif</a:t>
            </a:r>
          </a:p>
        </p:txBody>
      </p:sp>
    </p:spTree>
    <p:extLst>
      <p:ext uri="{BB962C8B-B14F-4D97-AF65-F5344CB8AC3E}">
        <p14:creationId xmlns:p14="http://schemas.microsoft.com/office/powerpoint/2010/main" val="93821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8421" y="0"/>
            <a:ext cx="9955161" cy="6858000"/>
          </a:xfrm>
          <a:prstGeom prst="rect">
            <a:avLst/>
          </a:prstGeom>
        </p:spPr>
      </p:pic>
    </p:spTree>
    <p:extLst>
      <p:ext uri="{BB962C8B-B14F-4D97-AF65-F5344CB8AC3E}">
        <p14:creationId xmlns:p14="http://schemas.microsoft.com/office/powerpoint/2010/main" val="130468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8421" y="0"/>
            <a:ext cx="9955161" cy="6858000"/>
          </a:xfrm>
          <a:prstGeom prst="rect">
            <a:avLst/>
          </a:prstGeom>
        </p:spPr>
      </p:pic>
    </p:spTree>
    <p:extLst>
      <p:ext uri="{BB962C8B-B14F-4D97-AF65-F5344CB8AC3E}">
        <p14:creationId xmlns:p14="http://schemas.microsoft.com/office/powerpoint/2010/main" val="177104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dirty="0" smtClean="0"/>
              <a:t>Pistes de travail</a:t>
            </a:r>
            <a:endParaRPr lang="fr-FR" dirty="0"/>
          </a:p>
        </p:txBody>
      </p:sp>
      <p:sp>
        <p:nvSpPr>
          <p:cNvPr id="3" name="Espace réservé du texte 2"/>
          <p:cNvSpPr>
            <a:spLocks noGrp="1"/>
          </p:cNvSpPr>
          <p:nvPr>
            <p:ph type="body" idx="1"/>
          </p:nvPr>
        </p:nvSpPr>
        <p:spPr/>
        <p:txBody>
          <a:bodyPr rtlCol="0"/>
          <a:lstStyle/>
          <a:p>
            <a:pPr rtl="0"/>
            <a:endParaRPr lang="fr-FR" dirty="0"/>
          </a:p>
        </p:txBody>
      </p:sp>
    </p:spTree>
    <p:extLst>
      <p:ext uri="{BB962C8B-B14F-4D97-AF65-F5344CB8AC3E}">
        <p14:creationId xmlns:p14="http://schemas.microsoft.com/office/powerpoint/2010/main" val="334631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9560" y="-462635"/>
            <a:ext cx="10515600" cy="1145224"/>
          </a:xfrm>
        </p:spPr>
        <p:txBody>
          <a:bodyPr/>
          <a:lstStyle/>
          <a:p>
            <a:r>
              <a:rPr lang="fr-FR" dirty="0" smtClean="0"/>
              <a:t>Les chantiers en cours</a:t>
            </a:r>
            <a:endParaRPr lang="fr-FR" dirty="0"/>
          </a:p>
        </p:txBody>
      </p:sp>
      <p:sp>
        <p:nvSpPr>
          <p:cNvPr id="3" name="Espace réservé du contenu 2"/>
          <p:cNvSpPr>
            <a:spLocks noGrp="1"/>
          </p:cNvSpPr>
          <p:nvPr>
            <p:ph idx="1"/>
          </p:nvPr>
        </p:nvSpPr>
        <p:spPr>
          <a:xfrm>
            <a:off x="838200" y="1237129"/>
            <a:ext cx="10515600" cy="4939834"/>
          </a:xfrm>
        </p:spPr>
        <p:txBody>
          <a:bodyPr>
            <a:normAutofit fontScale="92500" lnSpcReduction="20000"/>
          </a:bodyPr>
          <a:lstStyle/>
          <a:p>
            <a:r>
              <a:rPr lang="fr-FR" sz="2600" dirty="0" smtClean="0"/>
              <a:t>Analyse de réseaux </a:t>
            </a:r>
            <a:r>
              <a:rPr lang="fr-FR" dirty="0" smtClean="0"/>
              <a:t>: </a:t>
            </a:r>
          </a:p>
          <a:p>
            <a:pPr lvl="1"/>
            <a:r>
              <a:rPr lang="fr-FR" sz="2400" dirty="0" smtClean="0"/>
              <a:t>Par thèmes</a:t>
            </a:r>
          </a:p>
          <a:p>
            <a:pPr lvl="1"/>
            <a:r>
              <a:rPr lang="fr-FR" sz="2400" dirty="0" smtClean="0"/>
              <a:t>Par tailles de réseaux</a:t>
            </a:r>
          </a:p>
          <a:p>
            <a:pPr lvl="1"/>
            <a:r>
              <a:rPr lang="fr-FR" sz="2400" dirty="0" smtClean="0"/>
              <a:t>Analyse dynamique : ajout de la dimension temporelle</a:t>
            </a:r>
          </a:p>
          <a:p>
            <a:pPr lvl="1"/>
            <a:endParaRPr lang="fr-FR" dirty="0"/>
          </a:p>
          <a:p>
            <a:r>
              <a:rPr lang="fr-FR" sz="2600" dirty="0" smtClean="0"/>
              <a:t>Analyse textuelle : un chantier collectif ? </a:t>
            </a:r>
          </a:p>
          <a:p>
            <a:pPr lvl="1"/>
            <a:r>
              <a:rPr lang="fr-FR" sz="2200" dirty="0" smtClean="0"/>
              <a:t>Reconnaissance des villes citées</a:t>
            </a:r>
          </a:p>
          <a:p>
            <a:pPr lvl="1"/>
            <a:r>
              <a:rPr lang="fr-FR" sz="2200" dirty="0" smtClean="0"/>
              <a:t>Citations des références scientifiques</a:t>
            </a:r>
          </a:p>
          <a:p>
            <a:pPr lvl="1"/>
            <a:endParaRPr lang="fr-FR" sz="2200" dirty="0" smtClean="0"/>
          </a:p>
          <a:p>
            <a:r>
              <a:rPr lang="fr-FR" sz="2600" dirty="0" smtClean="0"/>
              <a:t>Enrichissement des bases de données : données économiques et politiques</a:t>
            </a:r>
          </a:p>
          <a:p>
            <a:endParaRPr lang="fr-FR" dirty="0"/>
          </a:p>
          <a:p>
            <a:r>
              <a:rPr lang="fr-FR" sz="2600" dirty="0" smtClean="0"/>
              <a:t>Questionnaires en ligne et suite des entretiens</a:t>
            </a:r>
          </a:p>
        </p:txBody>
      </p:sp>
      <p:sp>
        <p:nvSpPr>
          <p:cNvPr id="4" name="Espace réservé du pied de page 3"/>
          <p:cNvSpPr>
            <a:spLocks noGrp="1"/>
          </p:cNvSpPr>
          <p:nvPr>
            <p:ph type="ftr" sz="quarter" idx="11"/>
          </p:nvPr>
        </p:nvSpPr>
        <p:spPr/>
        <p:txBody>
          <a:bodyPr/>
          <a:lstStyle/>
          <a:p>
            <a:pPr rtl="0"/>
            <a:r>
              <a:rPr lang="fr-FR" dirty="0" smtClean="0"/>
              <a:t>Pistes de travail</a:t>
            </a:r>
            <a:endParaRPr lang="fr-FR" dirty="0"/>
          </a:p>
        </p:txBody>
      </p:sp>
      <p:sp>
        <p:nvSpPr>
          <p:cNvPr id="5" name="Espace réservé du numéro de diapositive 4"/>
          <p:cNvSpPr>
            <a:spLocks noGrp="1"/>
          </p:cNvSpPr>
          <p:nvPr>
            <p:ph type="sldNum" sz="quarter" idx="12"/>
          </p:nvPr>
        </p:nvSpPr>
        <p:spPr/>
        <p:txBody>
          <a:bodyPr/>
          <a:lstStyle/>
          <a:p>
            <a:pPr rtl="0"/>
            <a:fld id="{B13333A4-2EF1-4B79-B68C-AB20E66B4822}" type="slidenum">
              <a:rPr lang="fr-FR" smtClean="0"/>
              <a:t>49</a:t>
            </a:fld>
            <a:endParaRPr lang="fr-FR" dirty="0"/>
          </a:p>
        </p:txBody>
      </p:sp>
    </p:spTree>
    <p:extLst>
      <p:ext uri="{BB962C8B-B14F-4D97-AF65-F5344CB8AC3E}">
        <p14:creationId xmlns:p14="http://schemas.microsoft.com/office/powerpoint/2010/main" val="199376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216408" y="88805"/>
            <a:ext cx="10515600" cy="1145224"/>
          </a:xfrm>
        </p:spPr>
        <p:txBody>
          <a:bodyPr/>
          <a:lstStyle/>
          <a:p>
            <a:r>
              <a:rPr lang="fr-FR" dirty="0" smtClean="0"/>
              <a:t>Une foi renouvelée </a:t>
            </a:r>
            <a:br>
              <a:rPr lang="fr-FR" dirty="0" smtClean="0"/>
            </a:br>
            <a:r>
              <a:rPr lang="fr-FR" dirty="0" smtClean="0"/>
              <a:t>dans les politiques locales ?</a:t>
            </a:r>
            <a:endParaRPr lang="fr-FR" dirty="0"/>
          </a:p>
        </p:txBody>
      </p:sp>
      <p:sp>
        <p:nvSpPr>
          <p:cNvPr id="5" name="Espace réservé du numéro de diapositive 4"/>
          <p:cNvSpPr>
            <a:spLocks noGrp="1"/>
          </p:cNvSpPr>
          <p:nvPr>
            <p:ph type="sldNum" sz="quarter" idx="12"/>
          </p:nvPr>
        </p:nvSpPr>
        <p:spPr/>
        <p:txBody>
          <a:bodyPr/>
          <a:lstStyle/>
          <a:p>
            <a:pPr rtl="0"/>
            <a:fld id="{B13333A4-2EF1-4B79-B68C-AB20E66B4822}" type="slidenum">
              <a:rPr lang="fr-FR" smtClean="0"/>
              <a:t>5</a:t>
            </a:fld>
            <a:endParaRPr lang="fr-FR"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1896" y="1388120"/>
            <a:ext cx="3579704" cy="4766002"/>
          </a:xfrm>
          <a:prstGeom prst="rect">
            <a:avLst/>
          </a:prstGeom>
        </p:spPr>
      </p:pic>
      <p:sp>
        <p:nvSpPr>
          <p:cNvPr id="11" name="Rectangle 10"/>
          <p:cNvSpPr/>
          <p:nvPr/>
        </p:nvSpPr>
        <p:spPr>
          <a:xfrm>
            <a:off x="557784" y="2324571"/>
            <a:ext cx="6720840" cy="3170099"/>
          </a:xfrm>
          <a:prstGeom prst="rect">
            <a:avLst/>
          </a:prstGeom>
        </p:spPr>
        <p:txBody>
          <a:bodyPr wrap="square">
            <a:spAutoFit/>
          </a:bodyPr>
          <a:lstStyle/>
          <a:p>
            <a:pPr marL="285750" indent="-285750">
              <a:buFont typeface="Arial" panose="020B0604020202020204" pitchFamily="34" charset="0"/>
              <a:buChar char="•"/>
            </a:pPr>
            <a:r>
              <a:rPr lang="fr-FR" dirty="0" smtClean="0"/>
              <a:t>Une horizontalité </a:t>
            </a:r>
          </a:p>
          <a:p>
            <a:r>
              <a:rPr lang="fr-FR" dirty="0" smtClean="0"/>
              <a:t>«</a:t>
            </a:r>
            <a:r>
              <a:rPr lang="fr-FR" dirty="0"/>
              <a:t> La solution est là, sous nos yeux, évidente mais le plus souvent méconnue : </a:t>
            </a:r>
            <a:r>
              <a:rPr lang="fr-FR" b="1" dirty="0"/>
              <a:t>les villes sont nos ensembles politiques les plus interconnectés</a:t>
            </a:r>
            <a:r>
              <a:rPr lang="fr-FR" dirty="0"/>
              <a:t>. Organisées en réseaux, elles se définissent avant tout par la collaboration et le pragmatisme, par la créativité et par la pluralité culturelle. Laissons-les faire ce que les Etats ne peuvent pas faire. Laissons les maires gouverner le monde » </a:t>
            </a:r>
            <a:endParaRPr lang="fr-FR" dirty="0" smtClean="0"/>
          </a:p>
          <a:p>
            <a:endParaRPr lang="fr-FR" sz="1400" dirty="0"/>
          </a:p>
          <a:p>
            <a:endParaRPr lang="fr-FR" sz="1400" dirty="0" smtClean="0"/>
          </a:p>
          <a:p>
            <a:r>
              <a:rPr lang="fr-FR" sz="1400" dirty="0" smtClean="0"/>
              <a:t>Barber</a:t>
            </a:r>
            <a:r>
              <a:rPr lang="fr-FR" sz="1400" dirty="0"/>
              <a:t>, B. R. (2015). </a:t>
            </a:r>
            <a:r>
              <a:rPr lang="fr-FR" sz="1400" i="1" dirty="0"/>
              <a:t>Et si les maires gouvernaient le monde ? Décadence des Etats, grandeur des villes</a:t>
            </a:r>
            <a:r>
              <a:rPr lang="fr-FR" sz="1400" dirty="0"/>
              <a:t>. Paris: Rue de l’Echiquier</a:t>
            </a:r>
            <a:endParaRPr lang="fr-FR" dirty="0"/>
          </a:p>
        </p:txBody>
      </p:sp>
      <p:sp>
        <p:nvSpPr>
          <p:cNvPr id="3" name="Espace réservé du pied de page 2"/>
          <p:cNvSpPr>
            <a:spLocks noGrp="1"/>
          </p:cNvSpPr>
          <p:nvPr>
            <p:ph type="ftr" sz="quarter" idx="11"/>
          </p:nvPr>
        </p:nvSpPr>
        <p:spPr/>
        <p:txBody>
          <a:bodyPr/>
          <a:lstStyle/>
          <a:p>
            <a:r>
              <a:rPr lang="fr-FR" dirty="0"/>
              <a:t>Une foi renouvelée dans les politiques locales </a:t>
            </a:r>
            <a:r>
              <a:rPr lang="fr-FR" dirty="0" smtClean="0"/>
              <a:t>?</a:t>
            </a:r>
            <a:endParaRPr lang="fr-FR" dirty="0"/>
          </a:p>
        </p:txBody>
      </p:sp>
    </p:spTree>
    <p:extLst>
      <p:ext uri="{BB962C8B-B14F-4D97-AF65-F5344CB8AC3E}">
        <p14:creationId xmlns:p14="http://schemas.microsoft.com/office/powerpoint/2010/main" val="18608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Merci de votre attention !</a:t>
            </a:r>
            <a:endParaRPr lang="fr-FR" dirty="0"/>
          </a:p>
        </p:txBody>
      </p:sp>
      <p:sp>
        <p:nvSpPr>
          <p:cNvPr id="3" name="Sous-titre 2"/>
          <p:cNvSpPr>
            <a:spLocks noGrp="1"/>
          </p:cNvSpPr>
          <p:nvPr>
            <p:ph type="subTitle" idx="1"/>
          </p:nvPr>
        </p:nvSpPr>
        <p:spPr/>
        <p:txBody>
          <a:bodyPr/>
          <a:lstStyle/>
          <a:p>
            <a:endParaRPr lang="fr-FR"/>
          </a:p>
        </p:txBody>
      </p:sp>
      <p:sp>
        <p:nvSpPr>
          <p:cNvPr id="4" name="Rectangle 3"/>
          <p:cNvSpPr/>
          <p:nvPr/>
        </p:nvSpPr>
        <p:spPr>
          <a:xfrm>
            <a:off x="7488936" y="274320"/>
            <a:ext cx="4343400" cy="30723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fr-FR" dirty="0">
                <a:solidFill>
                  <a:schemeClr val="tx1"/>
                </a:solidFill>
              </a:rPr>
              <a:t>Imaginer la ville</a:t>
            </a:r>
            <a:br>
              <a:rPr lang="fr-FR" dirty="0">
                <a:solidFill>
                  <a:schemeClr val="tx1"/>
                </a:solidFill>
              </a:rPr>
            </a:br>
            <a:r>
              <a:rPr lang="fr-FR" dirty="0">
                <a:solidFill>
                  <a:schemeClr val="tx1"/>
                </a:solidFill>
              </a:rPr>
              <a:t>N’ayant plus d’angles droits.</a:t>
            </a:r>
            <a:br>
              <a:rPr lang="fr-FR" dirty="0">
                <a:solidFill>
                  <a:schemeClr val="tx1"/>
                </a:solidFill>
              </a:rPr>
            </a:br>
            <a:r>
              <a:rPr lang="fr-FR" dirty="0">
                <a:solidFill>
                  <a:schemeClr val="tx1"/>
                </a:solidFill>
              </a:rPr>
              <a:t/>
            </a:r>
            <a:br>
              <a:rPr lang="fr-FR" dirty="0">
                <a:solidFill>
                  <a:schemeClr val="tx1"/>
                </a:solidFill>
              </a:rPr>
            </a:br>
            <a:r>
              <a:rPr lang="fr-FR" dirty="0">
                <a:solidFill>
                  <a:schemeClr val="tx1"/>
                </a:solidFill>
              </a:rPr>
              <a:t>Presque rien que des courbes,</a:t>
            </a:r>
            <a:br>
              <a:rPr lang="fr-FR" dirty="0">
                <a:solidFill>
                  <a:schemeClr val="tx1"/>
                </a:solidFill>
              </a:rPr>
            </a:br>
            <a:r>
              <a:rPr lang="fr-FR" dirty="0">
                <a:solidFill>
                  <a:schemeClr val="tx1"/>
                </a:solidFill>
              </a:rPr>
              <a:t>Avec, de temps en temps,</a:t>
            </a:r>
            <a:br>
              <a:rPr lang="fr-FR" dirty="0">
                <a:solidFill>
                  <a:schemeClr val="tx1"/>
                </a:solidFill>
              </a:rPr>
            </a:br>
            <a:r>
              <a:rPr lang="fr-FR" dirty="0">
                <a:solidFill>
                  <a:schemeClr val="tx1"/>
                </a:solidFill>
              </a:rPr>
              <a:t>Des bouts de ligne droite.</a:t>
            </a:r>
            <a:br>
              <a:rPr lang="fr-FR" dirty="0">
                <a:solidFill>
                  <a:schemeClr val="tx1"/>
                </a:solidFill>
              </a:rPr>
            </a:br>
            <a:r>
              <a:rPr lang="fr-FR" dirty="0">
                <a:solidFill>
                  <a:schemeClr val="tx1"/>
                </a:solidFill>
              </a:rPr>
              <a:t/>
            </a:r>
            <a:br>
              <a:rPr lang="fr-FR" dirty="0">
                <a:solidFill>
                  <a:schemeClr val="tx1"/>
                </a:solidFill>
              </a:rPr>
            </a:br>
            <a:r>
              <a:rPr lang="fr-FR" dirty="0">
                <a:solidFill>
                  <a:schemeClr val="tx1"/>
                </a:solidFill>
              </a:rPr>
              <a:t>Pour les arbres, la verticale</a:t>
            </a:r>
            <a:r>
              <a:rPr lang="fr-FR" dirty="0" smtClean="0">
                <a:solidFill>
                  <a:schemeClr val="tx1"/>
                </a:solidFill>
              </a:rPr>
              <a:t>.</a:t>
            </a:r>
          </a:p>
          <a:p>
            <a:endParaRPr lang="fr-FR" dirty="0"/>
          </a:p>
          <a:p>
            <a:pPr algn="r"/>
            <a:r>
              <a:rPr lang="fr-FR" sz="1400" dirty="0" smtClean="0"/>
              <a:t>GUILLEVIC, </a:t>
            </a:r>
            <a:r>
              <a:rPr lang="fr-FR" sz="1400" i="1" dirty="0" smtClean="0"/>
              <a:t>Ville</a:t>
            </a:r>
            <a:r>
              <a:rPr lang="fr-FR" sz="1400" dirty="0" smtClean="0"/>
              <a:t>, 1969</a:t>
            </a:r>
            <a:endParaRPr lang="fr-FR" sz="1400" dirty="0"/>
          </a:p>
        </p:txBody>
      </p:sp>
    </p:spTree>
    <p:extLst>
      <p:ext uri="{BB962C8B-B14F-4D97-AF65-F5344CB8AC3E}">
        <p14:creationId xmlns:p14="http://schemas.microsoft.com/office/powerpoint/2010/main" val="378860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r>
              <a:rPr lang="fr-FR" sz="5400" dirty="0"/>
              <a:t>La coopération entre villes : </a:t>
            </a:r>
            <a:r>
              <a:rPr lang="fr-FR" sz="5400" dirty="0" smtClean="0"/>
              <a:t/>
            </a:r>
            <a:br>
              <a:rPr lang="fr-FR" sz="5400" dirty="0" smtClean="0"/>
            </a:br>
            <a:r>
              <a:rPr lang="fr-FR" sz="5400" dirty="0" smtClean="0"/>
              <a:t>un </a:t>
            </a:r>
            <a:r>
              <a:rPr lang="fr-FR" sz="5400" dirty="0"/>
              <a:t>objet </a:t>
            </a:r>
            <a:r>
              <a:rPr lang="fr-FR" sz="5400" dirty="0" smtClean="0"/>
              <a:t>géographique </a:t>
            </a:r>
            <a:endParaRPr lang="fr-FR" sz="5400" dirty="0"/>
          </a:p>
        </p:txBody>
      </p:sp>
      <p:sp>
        <p:nvSpPr>
          <p:cNvPr id="3" name="Espace réservé du texte 2"/>
          <p:cNvSpPr>
            <a:spLocks noGrp="1"/>
          </p:cNvSpPr>
          <p:nvPr>
            <p:ph type="body" idx="1"/>
          </p:nvPr>
        </p:nvSpPr>
        <p:spPr/>
        <p:txBody>
          <a:bodyPr rtlCol="0"/>
          <a:lstStyle/>
          <a:p>
            <a:pPr rtl="0"/>
            <a:r>
              <a:rPr lang="fr-FR" dirty="0" smtClean="0"/>
              <a:t>Un </a:t>
            </a:r>
            <a:r>
              <a:rPr lang="fr-FR" dirty="0"/>
              <a:t>é</a:t>
            </a:r>
            <a:r>
              <a:rPr lang="fr-FR" dirty="0" smtClean="0"/>
              <a:t>tat de l’art</a:t>
            </a:r>
            <a:endParaRPr lang="fr-FR" dirty="0"/>
          </a:p>
        </p:txBody>
      </p:sp>
    </p:spTree>
    <p:extLst>
      <p:ext uri="{BB962C8B-B14F-4D97-AF65-F5344CB8AC3E}">
        <p14:creationId xmlns:p14="http://schemas.microsoft.com/office/powerpoint/2010/main" val="252132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722824" y="1403632"/>
            <a:ext cx="10240832" cy="4814288"/>
          </a:xfrm>
        </p:spPr>
        <p:txBody>
          <a:bodyPr>
            <a:normAutofit/>
          </a:bodyPr>
          <a:lstStyle/>
          <a:p>
            <a:pPr lvl="1"/>
            <a:r>
              <a:rPr lang="fr-FR" sz="2400" i="1" dirty="0" smtClean="0"/>
              <a:t>Circulations de modèles urbains</a:t>
            </a:r>
          </a:p>
          <a:p>
            <a:pPr lvl="2"/>
            <a:r>
              <a:rPr lang="fr-FR" sz="2000" dirty="0" smtClean="0"/>
              <a:t>Monographies sur des métropoles modèles</a:t>
            </a:r>
          </a:p>
          <a:p>
            <a:pPr lvl="2"/>
            <a:r>
              <a:rPr lang="fr-FR" sz="2000" dirty="0" smtClean="0"/>
              <a:t>Coopération relativement « informelle » : coalitions d’acteurs, élites urbaines</a:t>
            </a:r>
          </a:p>
          <a:p>
            <a:pPr lvl="2"/>
            <a:r>
              <a:rPr lang="fr-FR" sz="2000" dirty="0" smtClean="0"/>
              <a:t>Néolibéralisme</a:t>
            </a:r>
          </a:p>
          <a:p>
            <a:pPr lvl="2"/>
            <a:r>
              <a:rPr lang="fr-FR" sz="2000" dirty="0" smtClean="0"/>
              <a:t>Transformation des rapports à l’Etat</a:t>
            </a:r>
          </a:p>
          <a:p>
            <a:pPr lvl="2"/>
            <a:endParaRPr lang="fr-FR" dirty="0" smtClean="0"/>
          </a:p>
          <a:p>
            <a:pPr lvl="1"/>
            <a:r>
              <a:rPr lang="fr-FR" sz="2400" dirty="0" smtClean="0"/>
              <a:t>Les lignes directrices pour l’approche géographique</a:t>
            </a:r>
          </a:p>
          <a:p>
            <a:pPr lvl="1"/>
            <a:endParaRPr lang="fr-FR" sz="2000" dirty="0" smtClean="0"/>
          </a:p>
          <a:p>
            <a:pPr lvl="2"/>
            <a:r>
              <a:rPr lang="fr-FR" sz="2000" dirty="0" smtClean="0"/>
              <a:t>La dimension territoriale de la coopération</a:t>
            </a:r>
          </a:p>
          <a:p>
            <a:pPr lvl="2"/>
            <a:r>
              <a:rPr lang="fr-FR" sz="2000" dirty="0" smtClean="0"/>
              <a:t>La prise en compte du « transnational »</a:t>
            </a:r>
          </a:p>
          <a:p>
            <a:pPr lvl="2"/>
            <a:r>
              <a:rPr lang="fr-FR" sz="2000" dirty="0" smtClean="0"/>
              <a:t>La structure des réseaux et les contenus échangés</a:t>
            </a:r>
          </a:p>
          <a:p>
            <a:pPr lvl="2"/>
            <a:endParaRPr lang="fr-FR" dirty="0" smtClean="0"/>
          </a:p>
          <a:p>
            <a:pPr lvl="1"/>
            <a:endParaRPr lang="fr-FR" dirty="0"/>
          </a:p>
          <a:p>
            <a:pPr lvl="3" algn="just">
              <a:lnSpc>
                <a:spcPct val="150000"/>
              </a:lnSpc>
              <a:buFont typeface="Wingdings" panose="05000000000000000000" pitchFamily="2" charset="2"/>
              <a:buChar char="Ø"/>
            </a:pPr>
            <a:endParaRPr lang="fr-FR" dirty="0" smtClean="0"/>
          </a:p>
        </p:txBody>
      </p:sp>
      <p:sp>
        <p:nvSpPr>
          <p:cNvPr id="4" name="Title 3"/>
          <p:cNvSpPr>
            <a:spLocks noGrp="1"/>
          </p:cNvSpPr>
          <p:nvPr>
            <p:ph type="title"/>
          </p:nvPr>
        </p:nvSpPr>
        <p:spPr>
          <a:xfrm>
            <a:off x="155912" y="0"/>
            <a:ext cx="9753600" cy="749498"/>
          </a:xfrm>
        </p:spPr>
        <p:txBody>
          <a:bodyPr>
            <a:normAutofit/>
          </a:bodyPr>
          <a:lstStyle/>
          <a:p>
            <a:r>
              <a:rPr lang="fr-FR" dirty="0" smtClean="0"/>
              <a:t>Etats de l’art </a:t>
            </a:r>
            <a:endParaRPr lang="fr-FR" dirty="0"/>
          </a:p>
        </p:txBody>
      </p:sp>
      <p:sp>
        <p:nvSpPr>
          <p:cNvPr id="2" name="Espace réservé du numéro de diapositive 1"/>
          <p:cNvSpPr>
            <a:spLocks noGrp="1"/>
          </p:cNvSpPr>
          <p:nvPr>
            <p:ph type="sldNum" sz="quarter" idx="12"/>
          </p:nvPr>
        </p:nvSpPr>
        <p:spPr/>
        <p:txBody>
          <a:bodyPr/>
          <a:lstStyle/>
          <a:p>
            <a:pPr rtl="0"/>
            <a:fld id="{B13333A4-2EF1-4B79-B68C-AB20E66B4822}" type="slidenum">
              <a:rPr lang="fr-FR" smtClean="0"/>
              <a:t>7</a:t>
            </a:fld>
            <a:endParaRPr lang="fr-FR" dirty="0"/>
          </a:p>
        </p:txBody>
      </p:sp>
      <p:sp>
        <p:nvSpPr>
          <p:cNvPr id="6" name="Espace réservé du pied de page 5"/>
          <p:cNvSpPr>
            <a:spLocks noGrp="1"/>
          </p:cNvSpPr>
          <p:nvPr>
            <p:ph type="ftr" sz="quarter" idx="11"/>
          </p:nvPr>
        </p:nvSpPr>
        <p:spPr/>
        <p:txBody>
          <a:bodyPr/>
          <a:lstStyle/>
          <a:p>
            <a:r>
              <a:rPr lang="fr-FR" dirty="0"/>
              <a:t>La coopération entre villes : un objet géographique ? </a:t>
            </a:r>
          </a:p>
        </p:txBody>
      </p:sp>
    </p:spTree>
    <p:extLst>
      <p:ext uri="{BB962C8B-B14F-4D97-AF65-F5344CB8AC3E}">
        <p14:creationId xmlns:p14="http://schemas.microsoft.com/office/powerpoint/2010/main" val="125662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pPr rtl="0"/>
            <a:fld id="{B13333A4-2EF1-4B79-B68C-AB20E66B4822}" type="slidenum">
              <a:rPr lang="fr-FR" smtClean="0"/>
              <a:t>8</a:t>
            </a:fld>
            <a:endParaRPr lang="fr-FR" dirty="0"/>
          </a:p>
        </p:txBody>
      </p:sp>
      <p:graphicFrame>
        <p:nvGraphicFramePr>
          <p:cNvPr id="10" name="Espace réservé du contenu 6"/>
          <p:cNvGraphicFramePr>
            <a:graphicFrameLocks/>
          </p:cNvGraphicFramePr>
          <p:nvPr>
            <p:extLst>
              <p:ext uri="{D42A27DB-BD31-4B8C-83A1-F6EECF244321}">
                <p14:modId xmlns:p14="http://schemas.microsoft.com/office/powerpoint/2010/main" val="4231214401"/>
              </p:ext>
            </p:extLst>
          </p:nvPr>
        </p:nvGraphicFramePr>
        <p:xfrm>
          <a:off x="-624324" y="1313336"/>
          <a:ext cx="12923455" cy="5754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3"/>
          <p:cNvSpPr txBox="1">
            <a:spLocks/>
          </p:cNvSpPr>
          <p:nvPr/>
        </p:nvSpPr>
        <p:spPr>
          <a:xfrm>
            <a:off x="110192" y="178462"/>
            <a:ext cx="9753600" cy="749498"/>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a:lstStyle>
          <a:p>
            <a:r>
              <a:rPr lang="fr-FR" dirty="0" smtClean="0"/>
              <a:t>Différents regards sur la coopération entre villes</a:t>
            </a:r>
            <a:endParaRPr lang="fr-FR" dirty="0"/>
          </a:p>
        </p:txBody>
      </p:sp>
      <p:sp>
        <p:nvSpPr>
          <p:cNvPr id="4" name="Espace réservé du pied de page 3"/>
          <p:cNvSpPr>
            <a:spLocks noGrp="1"/>
          </p:cNvSpPr>
          <p:nvPr>
            <p:ph type="ftr" sz="quarter" idx="11"/>
          </p:nvPr>
        </p:nvSpPr>
        <p:spPr/>
        <p:txBody>
          <a:bodyPr/>
          <a:lstStyle/>
          <a:p>
            <a:r>
              <a:rPr lang="fr-FR" dirty="0"/>
              <a:t>La coopération entre villes : </a:t>
            </a:r>
            <a:r>
              <a:rPr lang="fr-FR" dirty="0" smtClean="0"/>
              <a:t>un </a:t>
            </a:r>
            <a:r>
              <a:rPr lang="fr-FR" dirty="0"/>
              <a:t>objet géographique ? </a:t>
            </a:r>
          </a:p>
        </p:txBody>
      </p:sp>
    </p:spTree>
    <p:extLst>
      <p:ext uri="{BB962C8B-B14F-4D97-AF65-F5344CB8AC3E}">
        <p14:creationId xmlns:p14="http://schemas.microsoft.com/office/powerpoint/2010/main" val="246784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Espace réservé du contenu 5"/>
          <p:cNvGraphicFramePr>
            <a:graphicFrameLocks noGrp="1"/>
          </p:cNvGraphicFramePr>
          <p:nvPr>
            <p:ph idx="1"/>
            <p:extLst>
              <p:ext uri="{D42A27DB-BD31-4B8C-83A1-F6EECF244321}">
                <p14:modId xmlns:p14="http://schemas.microsoft.com/office/powerpoint/2010/main" val="1118583488"/>
              </p:ext>
            </p:extLst>
          </p:nvPr>
        </p:nvGraphicFramePr>
        <p:xfrm>
          <a:off x="1389888" y="722376"/>
          <a:ext cx="11196656" cy="5472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numéro de diapositive 4"/>
          <p:cNvSpPr>
            <a:spLocks noGrp="1"/>
          </p:cNvSpPr>
          <p:nvPr>
            <p:ph type="sldNum" sz="quarter" idx="12"/>
          </p:nvPr>
        </p:nvSpPr>
        <p:spPr/>
        <p:txBody>
          <a:bodyPr/>
          <a:lstStyle/>
          <a:p>
            <a:pPr rtl="0"/>
            <a:fld id="{B13333A4-2EF1-4B79-B68C-AB20E66B4822}" type="slidenum">
              <a:rPr lang="fr-FR" smtClean="0"/>
              <a:t>9</a:t>
            </a:fld>
            <a:endParaRPr lang="fr-FR" dirty="0"/>
          </a:p>
        </p:txBody>
      </p:sp>
      <p:sp>
        <p:nvSpPr>
          <p:cNvPr id="7" name="ZoneTexte 6"/>
          <p:cNvSpPr txBox="1"/>
          <p:nvPr/>
        </p:nvSpPr>
        <p:spPr>
          <a:xfrm>
            <a:off x="9530803" y="1840582"/>
            <a:ext cx="1103187" cy="338554"/>
          </a:xfrm>
          <a:prstGeom prst="rect">
            <a:avLst/>
          </a:prstGeom>
          <a:noFill/>
        </p:spPr>
        <p:txBody>
          <a:bodyPr wrap="none" rtlCol="0">
            <a:spAutoFit/>
          </a:bodyPr>
          <a:lstStyle/>
          <a:p>
            <a:r>
              <a:rPr lang="fr-FR" sz="1600" i="1" dirty="0" err="1" smtClean="0"/>
              <a:t>Rescaling</a:t>
            </a:r>
            <a:endParaRPr lang="fr-FR" sz="1600" i="1" dirty="0" smtClean="0"/>
          </a:p>
        </p:txBody>
      </p:sp>
      <p:sp>
        <p:nvSpPr>
          <p:cNvPr id="8" name="ZoneTexte 7"/>
          <p:cNvSpPr txBox="1"/>
          <p:nvPr/>
        </p:nvSpPr>
        <p:spPr>
          <a:xfrm>
            <a:off x="9535514" y="2540084"/>
            <a:ext cx="2614818" cy="338554"/>
          </a:xfrm>
          <a:prstGeom prst="rect">
            <a:avLst/>
          </a:prstGeom>
          <a:noFill/>
        </p:spPr>
        <p:txBody>
          <a:bodyPr wrap="none" rtlCol="0">
            <a:spAutoFit/>
          </a:bodyPr>
          <a:lstStyle/>
          <a:p>
            <a:r>
              <a:rPr lang="fr-FR" sz="1600" dirty="0" smtClean="0"/>
              <a:t>Gouvernement à distance</a:t>
            </a:r>
          </a:p>
        </p:txBody>
      </p:sp>
      <p:sp>
        <p:nvSpPr>
          <p:cNvPr id="9" name="ZoneTexte 8"/>
          <p:cNvSpPr txBox="1"/>
          <p:nvPr/>
        </p:nvSpPr>
        <p:spPr>
          <a:xfrm>
            <a:off x="9366700" y="3242352"/>
            <a:ext cx="1755609" cy="338554"/>
          </a:xfrm>
          <a:prstGeom prst="rect">
            <a:avLst/>
          </a:prstGeom>
          <a:noFill/>
        </p:spPr>
        <p:txBody>
          <a:bodyPr wrap="none" rtlCol="0">
            <a:spAutoFit/>
          </a:bodyPr>
          <a:lstStyle/>
          <a:p>
            <a:r>
              <a:rPr lang="fr-FR" sz="1600" dirty="0" smtClean="0"/>
              <a:t>Européanisation</a:t>
            </a:r>
          </a:p>
        </p:txBody>
      </p:sp>
      <p:sp>
        <p:nvSpPr>
          <p:cNvPr id="10" name="ZoneTexte 9"/>
          <p:cNvSpPr txBox="1"/>
          <p:nvPr/>
        </p:nvSpPr>
        <p:spPr>
          <a:xfrm>
            <a:off x="9023658" y="5132831"/>
            <a:ext cx="2441694" cy="338554"/>
          </a:xfrm>
          <a:prstGeom prst="rect">
            <a:avLst/>
          </a:prstGeom>
          <a:noFill/>
        </p:spPr>
        <p:txBody>
          <a:bodyPr wrap="none" rtlCol="0">
            <a:spAutoFit/>
          </a:bodyPr>
          <a:lstStyle/>
          <a:p>
            <a:r>
              <a:rPr lang="fr-FR" sz="1600" dirty="0" smtClean="0"/>
              <a:t>Coopération territoriale</a:t>
            </a:r>
          </a:p>
        </p:txBody>
      </p:sp>
      <p:sp>
        <p:nvSpPr>
          <p:cNvPr id="11" name="ZoneTexte 10"/>
          <p:cNvSpPr txBox="1"/>
          <p:nvPr/>
        </p:nvSpPr>
        <p:spPr>
          <a:xfrm>
            <a:off x="4602079" y="208780"/>
            <a:ext cx="2260555" cy="584775"/>
          </a:xfrm>
          <a:prstGeom prst="rect">
            <a:avLst/>
          </a:prstGeom>
          <a:noFill/>
        </p:spPr>
        <p:txBody>
          <a:bodyPr wrap="none" rtlCol="0">
            <a:spAutoFit/>
          </a:bodyPr>
          <a:lstStyle/>
          <a:p>
            <a:r>
              <a:rPr lang="fr-FR" sz="1600" dirty="0" smtClean="0"/>
              <a:t>Construction </a:t>
            </a:r>
            <a:br>
              <a:rPr lang="fr-FR" sz="1600" dirty="0" smtClean="0"/>
            </a:br>
            <a:r>
              <a:rPr lang="fr-FR" sz="1600" dirty="0" smtClean="0"/>
              <a:t>des problèmes publics</a:t>
            </a:r>
          </a:p>
        </p:txBody>
      </p:sp>
      <p:sp>
        <p:nvSpPr>
          <p:cNvPr id="12" name="ZoneTexte 11"/>
          <p:cNvSpPr txBox="1"/>
          <p:nvPr/>
        </p:nvSpPr>
        <p:spPr>
          <a:xfrm>
            <a:off x="6839085" y="208780"/>
            <a:ext cx="1842171" cy="338554"/>
          </a:xfrm>
          <a:prstGeom prst="rect">
            <a:avLst/>
          </a:prstGeom>
          <a:noFill/>
        </p:spPr>
        <p:txBody>
          <a:bodyPr wrap="none" rtlCol="0">
            <a:spAutoFit/>
          </a:bodyPr>
          <a:lstStyle/>
          <a:p>
            <a:r>
              <a:rPr lang="fr-FR" sz="1600" dirty="0" smtClean="0"/>
              <a:t>Forums Hybrides</a:t>
            </a:r>
          </a:p>
        </p:txBody>
      </p:sp>
      <p:sp>
        <p:nvSpPr>
          <p:cNvPr id="13" name="ZoneTexte 12"/>
          <p:cNvSpPr txBox="1"/>
          <p:nvPr/>
        </p:nvSpPr>
        <p:spPr>
          <a:xfrm>
            <a:off x="7931802" y="719577"/>
            <a:ext cx="2786340" cy="338554"/>
          </a:xfrm>
          <a:prstGeom prst="rect">
            <a:avLst/>
          </a:prstGeom>
          <a:noFill/>
        </p:spPr>
        <p:txBody>
          <a:bodyPr wrap="none" rtlCol="0">
            <a:spAutoFit/>
          </a:bodyPr>
          <a:lstStyle/>
          <a:p>
            <a:r>
              <a:rPr lang="fr-FR" sz="1600" dirty="0" smtClean="0"/>
              <a:t>Participation / Mobilisation</a:t>
            </a:r>
          </a:p>
        </p:txBody>
      </p:sp>
      <p:sp>
        <p:nvSpPr>
          <p:cNvPr id="15" name="ZoneTexte 14"/>
          <p:cNvSpPr txBox="1"/>
          <p:nvPr/>
        </p:nvSpPr>
        <p:spPr>
          <a:xfrm>
            <a:off x="3206097" y="1613899"/>
            <a:ext cx="1500732" cy="338554"/>
          </a:xfrm>
          <a:prstGeom prst="rect">
            <a:avLst/>
          </a:prstGeom>
          <a:noFill/>
        </p:spPr>
        <p:txBody>
          <a:bodyPr wrap="none" rtlCol="0">
            <a:spAutoFit/>
          </a:bodyPr>
          <a:lstStyle/>
          <a:p>
            <a:r>
              <a:rPr lang="fr-FR" sz="1600" i="1" dirty="0" smtClean="0"/>
              <a:t>Learning City</a:t>
            </a:r>
          </a:p>
        </p:txBody>
      </p:sp>
      <p:sp>
        <p:nvSpPr>
          <p:cNvPr id="16" name="ZoneTexte 15"/>
          <p:cNvSpPr txBox="1"/>
          <p:nvPr/>
        </p:nvSpPr>
        <p:spPr>
          <a:xfrm>
            <a:off x="9561572" y="4066848"/>
            <a:ext cx="2169184" cy="338554"/>
          </a:xfrm>
          <a:prstGeom prst="rect">
            <a:avLst/>
          </a:prstGeom>
          <a:noFill/>
        </p:spPr>
        <p:txBody>
          <a:bodyPr wrap="none" rtlCol="0">
            <a:spAutoFit/>
          </a:bodyPr>
          <a:lstStyle/>
          <a:p>
            <a:r>
              <a:rPr lang="fr-FR" sz="1600" dirty="0" smtClean="0"/>
              <a:t>Diplomatie des villes</a:t>
            </a:r>
          </a:p>
        </p:txBody>
      </p:sp>
      <p:sp>
        <p:nvSpPr>
          <p:cNvPr id="17" name="ZoneTexte 16"/>
          <p:cNvSpPr txBox="1"/>
          <p:nvPr/>
        </p:nvSpPr>
        <p:spPr>
          <a:xfrm>
            <a:off x="1717498" y="3170035"/>
            <a:ext cx="2611612" cy="338554"/>
          </a:xfrm>
          <a:prstGeom prst="rect">
            <a:avLst/>
          </a:prstGeom>
          <a:noFill/>
        </p:spPr>
        <p:txBody>
          <a:bodyPr wrap="none" rtlCol="0">
            <a:spAutoFit/>
          </a:bodyPr>
          <a:lstStyle/>
          <a:p>
            <a:r>
              <a:rPr lang="fr-FR" sz="1600" dirty="0" smtClean="0"/>
              <a:t>Compétition interurbaine</a:t>
            </a:r>
          </a:p>
        </p:txBody>
      </p:sp>
      <p:sp>
        <p:nvSpPr>
          <p:cNvPr id="18" name="ZoneTexte 17"/>
          <p:cNvSpPr txBox="1"/>
          <p:nvPr/>
        </p:nvSpPr>
        <p:spPr>
          <a:xfrm>
            <a:off x="3028530" y="1667979"/>
            <a:ext cx="184731" cy="369332"/>
          </a:xfrm>
          <a:prstGeom prst="rect">
            <a:avLst/>
          </a:prstGeom>
          <a:noFill/>
        </p:spPr>
        <p:txBody>
          <a:bodyPr wrap="none" rtlCol="0">
            <a:spAutoFit/>
          </a:bodyPr>
          <a:lstStyle/>
          <a:p>
            <a:endParaRPr lang="fr-FR" i="1" dirty="0" smtClean="0"/>
          </a:p>
        </p:txBody>
      </p:sp>
      <p:sp>
        <p:nvSpPr>
          <p:cNvPr id="19" name="ZoneTexte 18"/>
          <p:cNvSpPr txBox="1"/>
          <p:nvPr/>
        </p:nvSpPr>
        <p:spPr>
          <a:xfrm>
            <a:off x="1713490" y="2313961"/>
            <a:ext cx="2619628" cy="338554"/>
          </a:xfrm>
          <a:prstGeom prst="rect">
            <a:avLst/>
          </a:prstGeom>
          <a:noFill/>
        </p:spPr>
        <p:txBody>
          <a:bodyPr wrap="none" rtlCol="0">
            <a:spAutoFit/>
          </a:bodyPr>
          <a:lstStyle/>
          <a:p>
            <a:r>
              <a:rPr lang="fr-FR" sz="1600" dirty="0" smtClean="0"/>
              <a:t>Affaiblissement des Etats</a:t>
            </a:r>
          </a:p>
        </p:txBody>
      </p:sp>
      <p:sp>
        <p:nvSpPr>
          <p:cNvPr id="20" name="ZoneTexte 19"/>
          <p:cNvSpPr txBox="1"/>
          <p:nvPr/>
        </p:nvSpPr>
        <p:spPr>
          <a:xfrm>
            <a:off x="2131123" y="4201886"/>
            <a:ext cx="2149948" cy="338554"/>
          </a:xfrm>
          <a:prstGeom prst="rect">
            <a:avLst/>
          </a:prstGeom>
          <a:noFill/>
        </p:spPr>
        <p:txBody>
          <a:bodyPr wrap="none" rtlCol="0">
            <a:spAutoFit/>
          </a:bodyPr>
          <a:lstStyle/>
          <a:p>
            <a:r>
              <a:rPr lang="fr-FR" sz="1600" i="1" dirty="0" smtClean="0"/>
              <a:t>Global </a:t>
            </a:r>
            <a:r>
              <a:rPr lang="fr-FR" sz="1600" i="1" dirty="0" err="1" smtClean="0"/>
              <a:t>consultocracy</a:t>
            </a:r>
            <a:endParaRPr lang="fr-FR" sz="1600" i="1" dirty="0" smtClean="0"/>
          </a:p>
        </p:txBody>
      </p:sp>
      <p:sp>
        <p:nvSpPr>
          <p:cNvPr id="21" name="ZoneTexte 20"/>
          <p:cNvSpPr txBox="1"/>
          <p:nvPr/>
        </p:nvSpPr>
        <p:spPr>
          <a:xfrm>
            <a:off x="3056171" y="5155247"/>
            <a:ext cx="1731564" cy="338554"/>
          </a:xfrm>
          <a:prstGeom prst="rect">
            <a:avLst/>
          </a:prstGeom>
          <a:noFill/>
        </p:spPr>
        <p:txBody>
          <a:bodyPr wrap="none" rtlCol="0">
            <a:spAutoFit/>
          </a:bodyPr>
          <a:lstStyle/>
          <a:p>
            <a:r>
              <a:rPr lang="fr-FR" sz="1600" dirty="0" smtClean="0"/>
              <a:t>Ville néolibérale</a:t>
            </a:r>
          </a:p>
        </p:txBody>
      </p:sp>
      <p:sp>
        <p:nvSpPr>
          <p:cNvPr id="22" name="ZoneTexte 21"/>
          <p:cNvSpPr txBox="1"/>
          <p:nvPr/>
        </p:nvSpPr>
        <p:spPr>
          <a:xfrm>
            <a:off x="7760171" y="5951213"/>
            <a:ext cx="1263487" cy="338554"/>
          </a:xfrm>
          <a:prstGeom prst="rect">
            <a:avLst/>
          </a:prstGeom>
          <a:noFill/>
        </p:spPr>
        <p:txBody>
          <a:bodyPr wrap="none" rtlCol="0">
            <a:spAutoFit/>
          </a:bodyPr>
          <a:lstStyle/>
          <a:p>
            <a:r>
              <a:rPr lang="fr-FR" sz="1600" dirty="0" smtClean="0"/>
              <a:t>Intégration</a:t>
            </a:r>
          </a:p>
        </p:txBody>
      </p:sp>
      <p:sp>
        <p:nvSpPr>
          <p:cNvPr id="23" name="ZoneTexte 22"/>
          <p:cNvSpPr txBox="1"/>
          <p:nvPr/>
        </p:nvSpPr>
        <p:spPr>
          <a:xfrm>
            <a:off x="4706829" y="5939331"/>
            <a:ext cx="1680268" cy="338554"/>
          </a:xfrm>
          <a:prstGeom prst="rect">
            <a:avLst/>
          </a:prstGeom>
          <a:noFill/>
        </p:spPr>
        <p:txBody>
          <a:bodyPr wrap="none" rtlCol="0">
            <a:spAutoFit/>
          </a:bodyPr>
          <a:lstStyle/>
          <a:p>
            <a:r>
              <a:rPr lang="fr-FR" sz="1600" dirty="0" smtClean="0"/>
              <a:t>Hiérarchisation</a:t>
            </a:r>
          </a:p>
        </p:txBody>
      </p:sp>
      <p:sp>
        <p:nvSpPr>
          <p:cNvPr id="25" name="Title 3"/>
          <p:cNvSpPr>
            <a:spLocks noGrp="1"/>
          </p:cNvSpPr>
          <p:nvPr>
            <p:ph type="title"/>
          </p:nvPr>
        </p:nvSpPr>
        <p:spPr>
          <a:xfrm>
            <a:off x="110192" y="65527"/>
            <a:ext cx="4404868" cy="749498"/>
          </a:xfrm>
        </p:spPr>
        <p:txBody>
          <a:bodyPr>
            <a:noAutofit/>
          </a:bodyPr>
          <a:lstStyle/>
          <a:p>
            <a:r>
              <a:rPr lang="fr-FR" sz="2400" dirty="0" smtClean="0"/>
              <a:t>Des approches </a:t>
            </a:r>
            <a:br>
              <a:rPr lang="fr-FR" sz="2400" dirty="0" smtClean="0"/>
            </a:br>
            <a:r>
              <a:rPr lang="fr-FR" sz="2400" dirty="0" smtClean="0"/>
              <a:t>disciplinaires multiples</a:t>
            </a:r>
            <a:endParaRPr lang="fr-FR" sz="2400" dirty="0"/>
          </a:p>
        </p:txBody>
      </p:sp>
      <p:sp>
        <p:nvSpPr>
          <p:cNvPr id="26" name="ZoneTexte 25"/>
          <p:cNvSpPr txBox="1"/>
          <p:nvPr/>
        </p:nvSpPr>
        <p:spPr>
          <a:xfrm>
            <a:off x="8823158" y="1353293"/>
            <a:ext cx="1680268" cy="338554"/>
          </a:xfrm>
          <a:prstGeom prst="rect">
            <a:avLst/>
          </a:prstGeom>
          <a:noFill/>
        </p:spPr>
        <p:txBody>
          <a:bodyPr wrap="none" rtlCol="0">
            <a:spAutoFit/>
          </a:bodyPr>
          <a:lstStyle/>
          <a:p>
            <a:r>
              <a:rPr lang="fr-FR" sz="1600" dirty="0" smtClean="0"/>
              <a:t>Action publique</a:t>
            </a:r>
          </a:p>
        </p:txBody>
      </p:sp>
      <p:sp>
        <p:nvSpPr>
          <p:cNvPr id="27" name="Espace réservé du pied de page 26"/>
          <p:cNvSpPr>
            <a:spLocks noGrp="1"/>
          </p:cNvSpPr>
          <p:nvPr>
            <p:ph type="ftr" sz="quarter" idx="11"/>
          </p:nvPr>
        </p:nvSpPr>
        <p:spPr/>
        <p:txBody>
          <a:bodyPr/>
          <a:lstStyle/>
          <a:p>
            <a:r>
              <a:rPr lang="fr-FR" dirty="0"/>
              <a:t>La coopération entre villes : un objet géographique ? </a:t>
            </a:r>
          </a:p>
        </p:txBody>
      </p:sp>
    </p:spTree>
    <p:extLst>
      <p:ext uri="{BB962C8B-B14F-4D97-AF65-F5344CB8AC3E}">
        <p14:creationId xmlns:p14="http://schemas.microsoft.com/office/powerpoint/2010/main" val="612573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5" grpId="0"/>
      <p:bldP spid="16" grpId="0"/>
      <p:bldP spid="17" grpId="0"/>
      <p:bldP spid="19" grpId="0"/>
      <p:bldP spid="20" grpId="0"/>
      <p:bldP spid="21" grpId="0"/>
      <p:bldP spid="22" grpId="0"/>
      <p:bldP spid="23" grpId="0"/>
      <p:bldP spid="26" grpId="0"/>
    </p:bldLst>
  </p:timing>
</p:sld>
</file>

<file path=ppt/theme/theme1.xml><?xml version="1.0" encoding="utf-8"?>
<a:theme xmlns:a="http://schemas.openxmlformats.org/drawingml/2006/main" name="CROQUIS VILLE 16 X 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0525666_TF03031010" id="{02BD5580-1C21-4CCC-8EFF-1EAEEAAAF976}" vid="{5C3F23B1-48D1-4577-ABFE-4C24889562E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professionnelle avec croquis de ville en arrière-plan (grand écran)</Template>
  <TotalTime>5754</TotalTime>
  <Words>2566</Words>
  <Application>Microsoft Office PowerPoint</Application>
  <PresentationFormat>Grand écran</PresentationFormat>
  <Paragraphs>745</Paragraphs>
  <Slides>50</Slides>
  <Notes>50</Notes>
  <HiddenSlides>11</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50</vt:i4>
      </vt:variant>
    </vt:vector>
  </HeadingPairs>
  <TitlesOfParts>
    <vt:vector size="60" baseType="lpstr">
      <vt:lpstr>Arial</vt:lpstr>
      <vt:lpstr>Browallia New</vt:lpstr>
      <vt:lpstr>Calibri</vt:lpstr>
      <vt:lpstr>Century Gothic</vt:lpstr>
      <vt:lpstr>Century Schoolbook</vt:lpstr>
      <vt:lpstr>Georgia</vt:lpstr>
      <vt:lpstr>Symbol</vt:lpstr>
      <vt:lpstr>Times New Roman</vt:lpstr>
      <vt:lpstr>Wingdings</vt:lpstr>
      <vt:lpstr>CROQUIS VILLE 16 X 9</vt:lpstr>
      <vt:lpstr>Construire un panorama  de la coopération transnationale  entre villes européennes</vt:lpstr>
      <vt:lpstr>Plan de la présentation</vt:lpstr>
      <vt:lpstr>Une foi renouvelée  dans les politiques locales ?</vt:lpstr>
      <vt:lpstr>Une foi renouvelée  dans les politiques locales ?</vt:lpstr>
      <vt:lpstr>Une foi renouvelée  dans les politiques locales ?</vt:lpstr>
      <vt:lpstr>La coopération entre villes :  un objet géographique </vt:lpstr>
      <vt:lpstr>Etats de l’art </vt:lpstr>
      <vt:lpstr>Présentation PowerPoint</vt:lpstr>
      <vt:lpstr>Des approches  disciplinaires multiples</vt:lpstr>
      <vt:lpstr>Approches expertes Approches critiques</vt:lpstr>
      <vt:lpstr>La coopération territoriale</vt:lpstr>
      <vt:lpstr>Le transnational </vt:lpstr>
      <vt:lpstr>Réseaux de villes / associations de municipalités</vt:lpstr>
      <vt:lpstr>Coopération transnationale, modèles urbains,  européanisation</vt:lpstr>
      <vt:lpstr>Questions de recherche</vt:lpstr>
      <vt:lpstr>Objets</vt:lpstr>
      <vt:lpstr>Ni faits stylisés, ni idiographies  </vt:lpstr>
      <vt:lpstr>Pourquoi centrer l’étude  sur les associations (institutionnelles) de municipalités? </vt:lpstr>
      <vt:lpstr>Une méthodologie mixte </vt:lpstr>
      <vt:lpstr>Les associations de municipalités</vt:lpstr>
      <vt:lpstr>Présentation PowerPoint</vt:lpstr>
      <vt:lpstr>Présentation PowerPoint</vt:lpstr>
      <vt:lpstr>Présentation PowerPoint</vt:lpstr>
      <vt:lpstr>Structures des réseaux Urbact</vt:lpstr>
      <vt:lpstr>Le programme Urbact</vt:lpstr>
      <vt:lpstr>Présentation PowerPoint</vt:lpstr>
      <vt:lpstr>Présentation PowerPoint</vt:lpstr>
      <vt:lpstr>Présentation PowerPoint</vt:lpstr>
      <vt:lpstr>Ratio de participations à Urbact en fonction des types de régions </vt:lpstr>
      <vt:lpstr>Présentation PowerPoint</vt:lpstr>
      <vt:lpstr>Présentation PowerPoint</vt:lpstr>
      <vt:lpstr>Présentation PowerPoint</vt:lpstr>
      <vt:lpstr>Présentation PowerPoint</vt:lpstr>
      <vt:lpstr>Le réseau URBACT Graphe Villes-Réseaux</vt:lpstr>
      <vt:lpstr>Présentation PowerPoint</vt:lpstr>
      <vt:lpstr>Présentation PowerPoint</vt:lpstr>
      <vt:lpstr>Les problématiques urbaines  à l’échelle européenne</vt:lpstr>
      <vt:lpstr>Analyse du corpus URBACT</vt:lpstr>
      <vt:lpstr>Analyse du corpus URBACT</vt:lpstr>
      <vt:lpstr>Traitement du corpus</vt:lpstr>
      <vt:lpstr>Des mots-clés stéréotypés</vt:lpstr>
      <vt:lpstr>Topics Modelling</vt:lpstr>
      <vt:lpstr>Topics Modelling</vt:lpstr>
      <vt:lpstr>Les mots-clés définis par l’institution</vt:lpstr>
      <vt:lpstr>Croisement thèmes modélisés et mots-clés déclarés</vt:lpstr>
      <vt:lpstr>Présentation PowerPoint</vt:lpstr>
      <vt:lpstr>Présentation PowerPoint</vt:lpstr>
      <vt:lpstr>Pistes de travail</vt:lpstr>
      <vt:lpstr>Les chantiers en cours</vt:lpstr>
      <vt:lpstr>Merci de votre attention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Initiation  analyse de réseaux avec R</dc:title>
  <dc:creator>Paul</dc:creator>
  <cp:lastModifiedBy>Paul Gourdon</cp:lastModifiedBy>
  <cp:revision>584</cp:revision>
  <cp:lastPrinted>2018-03-15T14:24:10Z</cp:lastPrinted>
  <dcterms:created xsi:type="dcterms:W3CDTF">2017-10-20T15:56:31Z</dcterms:created>
  <dcterms:modified xsi:type="dcterms:W3CDTF">2018-06-09T10:31:14Z</dcterms:modified>
</cp:coreProperties>
</file>